
<file path=[Content_Types].xml><?xml version="1.0" encoding="utf-8"?>
<Types xmlns="http://schemas.openxmlformats.org/package/2006/content-types">
  <Default Extension="xml" ContentType="application/xml"/>
  <Default Extension="wmf" ContentType="image/x-wmf"/>
  <Default Extension="jpeg" ContentType="image/jpeg"/>
  <Default Extension="rels" ContentType="application/vnd.openxmlformats-package.relationships+xml"/>
  <Default Extension="emf" ContentType="image/x-emf"/>
  <Default Extension="vml" ContentType="application/vnd.openxmlformats-officedocument.vmlDrawing"/>
  <Default Extension="gif" ContentType="image/gif"/>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handoutMasterIdLst>
    <p:handoutMasterId r:id="rId6"/>
  </p:handoutMasterIdLst>
  <p:sldIdLst>
    <p:sldId id="256" r:id="rId4"/>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581">
          <p15:clr>
            <a:srgbClr val="A4A3A4"/>
          </p15:clr>
        </p15:guide>
        <p15:guide id="6" pos="27069">
          <p15:clr>
            <a:srgbClr val="A4A3A4"/>
          </p15:clr>
        </p15:guide>
        <p15:guide id="7" orient="horz" pos="20036">
          <p15:clr>
            <a:srgbClr val="A4A3A4"/>
          </p15:clr>
        </p15:guide>
        <p15:guide id="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906"/>
    <a:srgbClr val="107A74"/>
    <a:srgbClr val="143161"/>
    <a:srgbClr val="A18616"/>
    <a:srgbClr val="FCE400"/>
    <a:srgbClr val="147B5F"/>
    <a:srgbClr val="0575AC"/>
    <a:srgbClr val="0C7693"/>
    <a:srgbClr val="14305F"/>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609" autoAdjust="0"/>
    <p:restoredTop sz="91720" autoAdjust="0"/>
  </p:normalViewPr>
  <p:slideViewPr>
    <p:cSldViewPr snapToGrid="0" snapToObjects="1" showGuides="1">
      <p:cViewPr>
        <p:scale>
          <a:sx n="24" d="100"/>
          <a:sy n="24" d="100"/>
        </p:scale>
        <p:origin x="1808" y="-16"/>
      </p:cViewPr>
      <p:guideLst>
        <p:guide orient="horz" pos="3318"/>
        <p:guide orient="horz" pos="288"/>
        <p:guide orient="horz" pos="20160"/>
        <p:guide orient="horz"/>
        <p:guide pos="581"/>
        <p:guide pos="27069"/>
        <p:guide orient="horz" pos="20036"/>
        <p:guide/>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commentAuthors" Target="commentAuthors.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wmf"/><Relationship Id="rId4" Type="http://schemas.openxmlformats.org/officeDocument/2006/relationships/image" Target="../media/image2.wmf"/><Relationship Id="rId1" Type="http://schemas.openxmlformats.org/officeDocument/2006/relationships/image" Target="../media/image3.wmf"/><Relationship Id="rId2"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wmf"/><Relationship Id="rId4" Type="http://schemas.openxmlformats.org/officeDocument/2006/relationships/image" Target="../media/image2.wmf"/><Relationship Id="rId1" Type="http://schemas.openxmlformats.org/officeDocument/2006/relationships/image" Target="../media/image3.wmf"/><Relationship Id="rId2"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5/18/16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2.gif>
</file>

<file path=ppt/media/image13.png>
</file>

<file path=ppt/media/image14.png>
</file>

<file path=ppt/media/image15.png>
</file>

<file path=ppt/media/image16.png>
</file>

<file path=ppt/media/image17.png>
</file>

<file path=ppt/media/image18.png>
</file>

<file path=ppt/media/image2.wmf>
</file>

<file path=ppt/media/image20.png>
</file>

<file path=ppt/media/image21.pn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5/18/16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10307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5503831"/>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41"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922339" y="1333786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OBJECTIVES</a:t>
            </a:r>
            <a:endParaRPr lang="en-US" dirty="0"/>
          </a:p>
        </p:txBody>
      </p:sp>
      <p:sp>
        <p:nvSpPr>
          <p:cNvPr id="21" name="Text Placeholder 3"/>
          <p:cNvSpPr>
            <a:spLocks noGrp="1"/>
          </p:cNvSpPr>
          <p:nvPr>
            <p:ph type="body" sz="quarter" idx="21" hasCustomPrompt="1"/>
          </p:nvPr>
        </p:nvSpPr>
        <p:spPr>
          <a:xfrm>
            <a:off x="11587165"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1587166"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MATERIALS &amp; METHODS</a:t>
            </a:r>
            <a:endParaRPr lang="en-US" dirty="0"/>
          </a:p>
        </p:txBody>
      </p:sp>
      <p:sp>
        <p:nvSpPr>
          <p:cNvPr id="23" name="Text Placeholder 3"/>
          <p:cNvSpPr>
            <a:spLocks noGrp="1"/>
          </p:cNvSpPr>
          <p:nvPr>
            <p:ph type="body" sz="quarter" idx="23" hasCustomPrompt="1"/>
          </p:nvPr>
        </p:nvSpPr>
        <p:spPr>
          <a:xfrm>
            <a:off x="22258339"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22250400" y="467409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RESULTS</a:t>
            </a:r>
            <a:endParaRPr lang="en-US" dirty="0"/>
          </a:p>
        </p:txBody>
      </p:sp>
      <p:sp>
        <p:nvSpPr>
          <p:cNvPr id="25" name="Text Placeholder 5"/>
          <p:cNvSpPr>
            <a:spLocks noGrp="1"/>
          </p:cNvSpPr>
          <p:nvPr>
            <p:ph type="body" sz="quarter" idx="25" hasCustomPrompt="1"/>
          </p:nvPr>
        </p:nvSpPr>
        <p:spPr>
          <a:xfrm>
            <a:off x="32914027" y="467409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32914027" y="5503831"/>
            <a:ext cx="10047018"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32914027" y="1339808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32914027" y="14136752"/>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32914027" y="2480475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32914027" y="25558796"/>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904188" y="14076902"/>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77"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8"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9"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5717837"/>
            <a:ext cx="13591277"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38" y="4854479"/>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22338" y="17662962"/>
            <a:ext cx="1359286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0" name="Text Placeholder 5"/>
          <p:cNvSpPr>
            <a:spLocks noGrp="1"/>
          </p:cNvSpPr>
          <p:nvPr>
            <p:ph type="body" sz="quarter" idx="20" hasCustomPrompt="1"/>
          </p:nvPr>
        </p:nvSpPr>
        <p:spPr>
          <a:xfrm>
            <a:off x="942080" y="16831713"/>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5154276" y="2101756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5154276" y="20162147"/>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5162215" y="571783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5154277" y="4854479"/>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9395741" y="4854479"/>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9395741" y="5717837"/>
            <a:ext cx="13576029"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9395741" y="16799606"/>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tx1"/>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9390710" y="17579834"/>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9395741" y="25268141"/>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9395742" y="26048371"/>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34"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35"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36"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5582573"/>
            <a:ext cx="10056813"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922341" y="4719215"/>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02598" y="14414110"/>
            <a:ext cx="1005840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922339" y="13582861"/>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1587163" y="5574635"/>
            <a:ext cx="2072004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11587164" y="4719215"/>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1587164" y="21266886"/>
            <a:ext cx="20720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11587162" y="20445094"/>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32905536" y="4719215"/>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32905536" y="5582573"/>
            <a:ext cx="1004701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32905536" y="13643086"/>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32905536" y="14381750"/>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32905536" y="25040224"/>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32905536" y="25807122"/>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34" name="Text Placeholder 76"/>
          <p:cNvSpPr>
            <a:spLocks noGrp="1"/>
          </p:cNvSpPr>
          <p:nvPr>
            <p:ph type="body" sz="quarter" idx="150" hasCustomPrompt="1"/>
          </p:nvPr>
        </p:nvSpPr>
        <p:spPr>
          <a:xfrm>
            <a:off x="5932593" y="3721583"/>
            <a:ext cx="31998968" cy="811493"/>
          </a:xfrm>
          <a:prstGeom prst="rect">
            <a:avLst/>
          </a:prstGeom>
        </p:spPr>
        <p:txBody>
          <a:bodyPr>
            <a:normAutofit/>
          </a:bodyPr>
          <a:lstStyle>
            <a:lvl1pPr marL="0" indent="0" algn="ctr">
              <a:buFontTx/>
              <a:buNone/>
              <a:defRPr sz="4400">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35" name="Text Placeholder 76"/>
          <p:cNvSpPr>
            <a:spLocks noGrp="1"/>
          </p:cNvSpPr>
          <p:nvPr>
            <p:ph type="body" sz="quarter" idx="151" hasCustomPrompt="1"/>
          </p:nvPr>
        </p:nvSpPr>
        <p:spPr>
          <a:xfrm>
            <a:off x="5932593" y="2783331"/>
            <a:ext cx="31998968" cy="1280160"/>
          </a:xfrm>
          <a:prstGeom prst="rect">
            <a:avLst/>
          </a:prstGeom>
        </p:spPr>
        <p:txBody>
          <a:bodyPr anchor="t" anchorCtr="1">
            <a:normAutofit/>
          </a:bodyPr>
          <a:lstStyle>
            <a:lvl1pPr marL="0" indent="0" algn="ctr">
              <a:buFontTx/>
              <a:buNone/>
              <a:defRPr sz="6000" b="1">
                <a:solidFill>
                  <a:schemeClr val="tx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36" name="Text Placeholder 76"/>
          <p:cNvSpPr>
            <a:spLocks noGrp="1"/>
          </p:cNvSpPr>
          <p:nvPr>
            <p:ph type="body" sz="quarter" idx="153" hasCustomPrompt="1"/>
          </p:nvPr>
        </p:nvSpPr>
        <p:spPr>
          <a:xfrm>
            <a:off x="5932593" y="580113"/>
            <a:ext cx="31998968"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oleObject" Target="../embeddings/oleObject7.bin"/><Relationship Id="rId16" Type="http://schemas.openxmlformats.org/officeDocument/2006/relationships/image" Target="../media/image1.wmf"/><Relationship Id="rId17" Type="http://schemas.openxmlformats.org/officeDocument/2006/relationships/oleObject" Target="../embeddings/oleObject8.bin"/><Relationship Id="rId18" Type="http://schemas.openxmlformats.org/officeDocument/2006/relationships/image" Target="../media/image2.wmf"/><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oleObject" Target="../embeddings/oleObject5.bin"/><Relationship Id="rId5" Type="http://schemas.openxmlformats.org/officeDocument/2006/relationships/image" Target="../media/image3.wmf"/><Relationship Id="rId6" Type="http://schemas.openxmlformats.org/officeDocument/2006/relationships/image" Target="../media/image9.png"/><Relationship Id="rId7" Type="http://schemas.openxmlformats.org/officeDocument/2006/relationships/oleObject" Target="../embeddings/oleObject6.bin"/><Relationship Id="rId8" Type="http://schemas.openxmlformats.org/officeDocument/2006/relationships/image" Target="../media/image4.wmf"/><Relationship Id="rId9" Type="http://schemas.openxmlformats.org/officeDocument/2006/relationships/hyperlink" Target="http://www.facebook.com/pages/PosterPresentationscom/217914411419?v=app_4949752878&amp;ref=ts" TargetMode="External"/><Relationship Id="rId10" Type="http://schemas.openxmlformats.org/officeDocument/2006/relationships/image" Target="../media/image10.jpeg"/></Relationships>
</file>

<file path=ppt/slideMasters/_rels/slideMaster3.xml.rels><?xml version="1.0" encoding="UTF-8" standalone="yes"?>
<Relationships xmlns="http://schemas.openxmlformats.org/package/2006/relationships"><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oleObject" Target="../embeddings/oleObject11.bin"/><Relationship Id="rId16" Type="http://schemas.openxmlformats.org/officeDocument/2006/relationships/image" Target="../media/image1.wmf"/><Relationship Id="rId17" Type="http://schemas.openxmlformats.org/officeDocument/2006/relationships/oleObject" Target="../embeddings/oleObject12.bin"/><Relationship Id="rId18" Type="http://schemas.openxmlformats.org/officeDocument/2006/relationships/image" Target="../media/image2.wmf"/><Relationship Id="rId1" Type="http://schemas.openxmlformats.org/officeDocument/2006/relationships/slideLayout" Target="../slideLayouts/slideLayout3.xml"/><Relationship Id="rId2" Type="http://schemas.openxmlformats.org/officeDocument/2006/relationships/theme" Target="../theme/theme3.xml"/><Relationship Id="rId3" Type="http://schemas.openxmlformats.org/officeDocument/2006/relationships/vmlDrawing" Target="../drawings/vmlDrawing3.vml"/><Relationship Id="rId4" Type="http://schemas.openxmlformats.org/officeDocument/2006/relationships/oleObject" Target="../embeddings/oleObject9.bin"/><Relationship Id="rId5" Type="http://schemas.openxmlformats.org/officeDocument/2006/relationships/image" Target="../media/image3.wmf"/><Relationship Id="rId6" Type="http://schemas.openxmlformats.org/officeDocument/2006/relationships/image" Target="../media/image9.png"/><Relationship Id="rId7" Type="http://schemas.openxmlformats.org/officeDocument/2006/relationships/oleObject" Target="../embeddings/oleObject10.bin"/><Relationship Id="rId8" Type="http://schemas.openxmlformats.org/officeDocument/2006/relationships/image" Target="../media/image4.wmf"/><Relationship Id="rId9" Type="http://schemas.openxmlformats.org/officeDocument/2006/relationships/hyperlink" Target="http://www.facebook.com/pages/PosterPresentationscom/217914411419?v=app_4949752878&amp;ref=ts" TargetMode="External"/><Relationship Id="rId10" Type="http://schemas.openxmlformats.org/officeDocument/2006/relationships/image" Target="../media/image10.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ounded Rectangle 1"/>
          <p:cNvSpPr/>
          <p:nvPr userDrawn="1"/>
        </p:nvSpPr>
        <p:spPr>
          <a:xfrm>
            <a:off x="922338" y="4639113"/>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userDrawn="1"/>
        </p:nvSpPr>
        <p:spPr>
          <a:xfrm>
            <a:off x="11587692" y="4639110"/>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22253046" y="4639111"/>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p:cNvSpPr/>
          <p:nvPr userDrawn="1"/>
        </p:nvSpPr>
        <p:spPr>
          <a:xfrm>
            <a:off x="32918399" y="4639112"/>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p:cNvGrpSpPr/>
          <p:nvPr userDrawn="1"/>
        </p:nvGrpSpPr>
        <p:grpSpPr>
          <a:xfrm>
            <a:off x="-112251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userDrawn="1"/>
          </p:nvPicPr>
          <p:blipFill>
            <a:blip r:embed="rId4"/>
            <a:stretch>
              <a:fillRect/>
            </a:stretch>
          </p:blipFill>
          <p:spPr>
            <a:xfrm>
              <a:off x="-10740740" y="10261718"/>
              <a:ext cx="1597666" cy="1201935"/>
            </a:xfrm>
            <a:prstGeom prst="rect">
              <a:avLst/>
            </a:prstGeom>
          </p:spPr>
        </p:pic>
        <p:pic>
          <p:nvPicPr>
            <p:cNvPr id="37" name="Picture 36"/>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8" name="Group 37"/>
            <p:cNvGrpSpPr/>
            <p:nvPr userDrawn="1"/>
          </p:nvGrpSpPr>
          <p:grpSpPr>
            <a:xfrm>
              <a:off x="-9744993" y="23540957"/>
              <a:ext cx="7531182" cy="2120439"/>
              <a:chOff x="-4470427" y="11016658"/>
              <a:chExt cx="3470785" cy="974220"/>
            </a:xfrm>
          </p:grpSpPr>
          <p:grpSp>
            <p:nvGrpSpPr>
              <p:cNvPr id="46" name="Group 45"/>
              <p:cNvGrpSpPr/>
              <p:nvPr userDrawn="1"/>
            </p:nvGrpSpPr>
            <p:grpSpPr>
              <a:xfrm>
                <a:off x="-2783495" y="11060886"/>
                <a:ext cx="624431" cy="893535"/>
                <a:chOff x="-3958697" y="11117435"/>
                <a:chExt cx="779338" cy="1280430"/>
              </a:xfrm>
            </p:grpSpPr>
            <p:pic>
              <p:nvPicPr>
                <p:cNvPr id="52" name="Picture 51"/>
                <p:cNvPicPr>
                  <a:picLocks noChangeAspect="1"/>
                </p:cNvPicPr>
                <p:nvPr userDrawn="1"/>
              </p:nvPicPr>
              <p:blipFill>
                <a:blip r:embed="rId6"/>
                <a:stretch>
                  <a:fillRect/>
                </a:stretch>
              </p:blipFill>
              <p:spPr>
                <a:xfrm>
                  <a:off x="-3948160" y="11117435"/>
                  <a:ext cx="768801" cy="1090857"/>
                </a:xfrm>
                <a:prstGeom prst="rect">
                  <a:avLst/>
                </a:prstGeom>
              </p:spPr>
            </p:pic>
            <p:sp>
              <p:nvSpPr>
                <p:cNvPr id="53" name="TextBox 52"/>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47" name="Group 46"/>
              <p:cNvGrpSpPr/>
              <p:nvPr userDrawn="1"/>
            </p:nvGrpSpPr>
            <p:grpSpPr>
              <a:xfrm>
                <a:off x="-2033159" y="11060889"/>
                <a:ext cx="1033517" cy="893529"/>
                <a:chOff x="-2921738" y="11200127"/>
                <a:chExt cx="1420279" cy="1227904"/>
              </a:xfrm>
            </p:grpSpPr>
            <p:pic>
              <p:nvPicPr>
                <p:cNvPr id="50" name="Picture 49"/>
                <p:cNvPicPr>
                  <a:picLocks noChangeAspect="1"/>
                </p:cNvPicPr>
                <p:nvPr userDrawn="1"/>
              </p:nvPicPr>
              <p:blipFill>
                <a:blip r:embed="rId6"/>
                <a:stretch>
                  <a:fillRect/>
                </a:stretch>
              </p:blipFill>
              <p:spPr>
                <a:xfrm>
                  <a:off x="-2921738" y="11200127"/>
                  <a:ext cx="1420279" cy="1029694"/>
                </a:xfrm>
                <a:prstGeom prst="rect">
                  <a:avLst/>
                </a:prstGeom>
              </p:spPr>
            </p:pic>
            <p:sp>
              <p:nvSpPr>
                <p:cNvPr id="51" name="TextBox 50"/>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1016658"/>
                <a:ext cx="1098742" cy="847761"/>
              </a:xfrm>
              <a:prstGeom prst="rect">
                <a:avLst/>
              </a:prstGeom>
            </p:spPr>
          </p:pic>
          <p:sp>
            <p:nvSpPr>
              <p:cNvPr id="49" name="TextBox 48"/>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9" name="Group 38"/>
            <p:cNvGrpSpPr/>
            <p:nvPr userDrawn="1"/>
          </p:nvGrpSpPr>
          <p:grpSpPr>
            <a:xfrm>
              <a:off x="-10398793" y="27751410"/>
              <a:ext cx="9323012" cy="2453251"/>
              <a:chOff x="-4754996" y="12734136"/>
              <a:chExt cx="4296559" cy="1127128"/>
            </a:xfrm>
          </p:grpSpPr>
          <p:graphicFrame>
            <p:nvGraphicFramePr>
              <p:cNvPr id="41" name="Object 40"/>
              <p:cNvGraphicFramePr>
                <a:graphicFrameLocks noChangeAspect="1"/>
              </p:cNvGraphicFramePr>
              <p:nvPr userDrawn="1">
                <p:extLst>
                  <p:ext uri="{D42A27DB-BD31-4B8C-83A1-F6EECF244321}">
                    <p14:modId xmlns:p14="http://schemas.microsoft.com/office/powerpoint/2010/main" val="2923600614"/>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241"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3743875991"/>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242"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4" name="TextBox 43"/>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45" name="TextBox 44"/>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grpSp>
        <p:nvGrpSpPr>
          <p:cNvPr id="54" name="Group 53"/>
          <p:cNvGrpSpPr/>
          <p:nvPr userDrawn="1"/>
        </p:nvGrpSpPr>
        <p:grpSpPr>
          <a:xfrm>
            <a:off x="44157839" y="-55065"/>
            <a:ext cx="11062139" cy="32973465"/>
            <a:chOff x="44157839" y="-55065"/>
            <a:chExt cx="11062139" cy="32973465"/>
          </a:xfrm>
        </p:grpSpPr>
        <p:sp>
          <p:nvSpPr>
            <p:cNvPr id="55" name="Rectangle 5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243"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244"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9" name="Group 58"/>
            <p:cNvGrpSpPr/>
            <p:nvPr userDrawn="1"/>
          </p:nvGrpSpPr>
          <p:grpSpPr>
            <a:xfrm>
              <a:off x="44487207" y="29414560"/>
              <a:ext cx="10354213" cy="1265612"/>
              <a:chOff x="44200453" y="28362386"/>
              <a:chExt cx="9771399" cy="1090622"/>
            </a:xfrm>
          </p:grpSpPr>
          <p:sp>
            <p:nvSpPr>
              <p:cNvPr id="61" name="Rounded Rectangle 6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3" name="TextBox 6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66" name="Group 65"/>
          <p:cNvGrpSpPr/>
          <p:nvPr userDrawn="1"/>
        </p:nvGrpSpPr>
        <p:grpSpPr>
          <a:xfrm rot="10800000">
            <a:off x="-36600" y="31404884"/>
            <a:ext cx="43927800" cy="1502229"/>
            <a:chOff x="-14192" y="1382"/>
            <a:chExt cx="27451941" cy="4572641"/>
          </a:xfrm>
        </p:grpSpPr>
        <p:sp>
          <p:nvSpPr>
            <p:cNvPr id="67"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0"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pSp>
        <p:nvGrpSpPr>
          <p:cNvPr id="65" name="Group 64"/>
          <p:cNvGrpSpPr/>
          <p:nvPr userDrawn="1"/>
        </p:nvGrpSpPr>
        <p:grpSpPr>
          <a:xfrm>
            <a:off x="-14192" y="1382"/>
            <a:ext cx="43905392" cy="4572641"/>
            <a:chOff x="-14192" y="1382"/>
            <a:chExt cx="27451941" cy="4572641"/>
          </a:xfrm>
        </p:grpSpPr>
        <p:sp>
          <p:nvSpPr>
            <p:cNvPr id="71"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Tree>
  </p:cSld>
  <p:clrMap bg1="lt1" tx1="dk1" bg2="lt2" tx2="dk2" accent1="accent1" accent2="accent2" accent3="accent3" accent4="accent4" accent5="accent5" accent6="accent6" hlink="hlink" folHlink="folHlink"/>
  <p:sldLayoutIdLst>
    <p:sldLayoutId id="2147483652"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userDrawn="1"/>
        </p:nvGrpSpPr>
        <p:grpSpPr>
          <a:xfrm>
            <a:off x="44157839" y="-55065"/>
            <a:ext cx="11062139" cy="32973465"/>
            <a:chOff x="44157839" y="-55065"/>
            <a:chExt cx="11062139" cy="32973465"/>
          </a:xfrm>
        </p:grpSpPr>
        <p:sp>
          <p:nvSpPr>
            <p:cNvPr id="45" name="Rectangle 4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6" name="Object 4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249"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7" name="Picture 46"/>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8" name="Object 4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250"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9" name="Group 48"/>
            <p:cNvGrpSpPr/>
            <p:nvPr userDrawn="1"/>
          </p:nvGrpSpPr>
          <p:grpSpPr>
            <a:xfrm>
              <a:off x="44487207" y="29414560"/>
              <a:ext cx="10354213" cy="1265612"/>
              <a:chOff x="44200453" y="28362386"/>
              <a:chExt cx="9771399" cy="1090622"/>
            </a:xfrm>
          </p:grpSpPr>
          <p:sp>
            <p:nvSpPr>
              <p:cNvPr id="51" name="Rounded Rectangle 5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3" name="TextBox 5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0" name="TextBox 4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4" name="Group 53"/>
          <p:cNvGrpSpPr/>
          <p:nvPr userDrawn="1"/>
        </p:nvGrpSpPr>
        <p:grpSpPr>
          <a:xfrm>
            <a:off x="-11225189" y="-1"/>
            <a:ext cx="11018865" cy="32918401"/>
            <a:chOff x="-11225189" y="-1"/>
            <a:chExt cx="11018865" cy="32918401"/>
          </a:xfrm>
        </p:grpSpPr>
        <p:sp>
          <p:nvSpPr>
            <p:cNvPr id="55" name="Rectangle 54"/>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6" name="Straight Connector 55"/>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userDrawn="1"/>
          </p:nvPicPr>
          <p:blipFill>
            <a:blip r:embed="rId11"/>
            <a:stretch>
              <a:fillRect/>
            </a:stretch>
          </p:blipFill>
          <p:spPr>
            <a:xfrm>
              <a:off x="-10740740" y="10261718"/>
              <a:ext cx="1597666" cy="1201935"/>
            </a:xfrm>
            <a:prstGeom prst="rect">
              <a:avLst/>
            </a:prstGeom>
          </p:spPr>
        </p:pic>
        <p:pic>
          <p:nvPicPr>
            <p:cNvPr id="58" name="Picture 57"/>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9" name="Group 58"/>
            <p:cNvGrpSpPr/>
            <p:nvPr userDrawn="1"/>
          </p:nvGrpSpPr>
          <p:grpSpPr>
            <a:xfrm>
              <a:off x="-9744993" y="23540957"/>
              <a:ext cx="7531182" cy="2120439"/>
              <a:chOff x="-4470427" y="11016658"/>
              <a:chExt cx="3470785" cy="974220"/>
            </a:xfrm>
          </p:grpSpPr>
          <p:grpSp>
            <p:nvGrpSpPr>
              <p:cNvPr id="65" name="Group 64"/>
              <p:cNvGrpSpPr/>
              <p:nvPr userDrawn="1"/>
            </p:nvGrpSpPr>
            <p:grpSpPr>
              <a:xfrm>
                <a:off x="-2783495" y="11060886"/>
                <a:ext cx="624431" cy="893535"/>
                <a:chOff x="-3958697" y="11117435"/>
                <a:chExt cx="779338" cy="1280430"/>
              </a:xfrm>
            </p:grpSpPr>
            <p:pic>
              <p:nvPicPr>
                <p:cNvPr id="71" name="Picture 70"/>
                <p:cNvPicPr>
                  <a:picLocks noChangeAspect="1"/>
                </p:cNvPicPr>
                <p:nvPr userDrawn="1"/>
              </p:nvPicPr>
              <p:blipFill>
                <a:blip r:embed="rId13"/>
                <a:stretch>
                  <a:fillRect/>
                </a:stretch>
              </p:blipFill>
              <p:spPr>
                <a:xfrm>
                  <a:off x="-3948160" y="11117435"/>
                  <a:ext cx="768801" cy="1090857"/>
                </a:xfrm>
                <a:prstGeom prst="rect">
                  <a:avLst/>
                </a:prstGeom>
              </p:spPr>
            </p:pic>
            <p:sp>
              <p:nvSpPr>
                <p:cNvPr id="72" name="TextBox 7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6" name="Group 65"/>
              <p:cNvGrpSpPr/>
              <p:nvPr userDrawn="1"/>
            </p:nvGrpSpPr>
            <p:grpSpPr>
              <a:xfrm>
                <a:off x="-2033159" y="11060889"/>
                <a:ext cx="1033517" cy="893529"/>
                <a:chOff x="-2921738" y="11200127"/>
                <a:chExt cx="1420279" cy="1227904"/>
              </a:xfrm>
            </p:grpSpPr>
            <p:pic>
              <p:nvPicPr>
                <p:cNvPr id="69" name="Picture 68"/>
                <p:cNvPicPr>
                  <a:picLocks noChangeAspect="1"/>
                </p:cNvPicPr>
                <p:nvPr userDrawn="1"/>
              </p:nvPicPr>
              <p:blipFill>
                <a:blip r:embed="rId13"/>
                <a:stretch>
                  <a:fillRect/>
                </a:stretch>
              </p:blipFill>
              <p:spPr>
                <a:xfrm>
                  <a:off x="-2921738" y="11200127"/>
                  <a:ext cx="1420279" cy="1029694"/>
                </a:xfrm>
                <a:prstGeom prst="rect">
                  <a:avLst/>
                </a:prstGeom>
              </p:spPr>
            </p:pic>
            <p:sp>
              <p:nvSpPr>
                <p:cNvPr id="70" name="TextBox 6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7" name="Picture 66"/>
              <p:cNvPicPr>
                <a:picLocks noChangeAspect="1"/>
              </p:cNvPicPr>
              <p:nvPr userDrawn="1"/>
            </p:nvPicPr>
            <p:blipFill>
              <a:blip r:embed="rId14"/>
              <a:stretch>
                <a:fillRect/>
              </a:stretch>
            </p:blipFill>
            <p:spPr>
              <a:xfrm>
                <a:off x="-4470427" y="11016658"/>
                <a:ext cx="1098742" cy="847761"/>
              </a:xfrm>
              <a:prstGeom prst="rect">
                <a:avLst/>
              </a:prstGeom>
            </p:spPr>
          </p:pic>
          <p:sp>
            <p:nvSpPr>
              <p:cNvPr id="68" name="TextBox 6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60" name="Group 59"/>
            <p:cNvGrpSpPr/>
            <p:nvPr userDrawn="1"/>
          </p:nvGrpSpPr>
          <p:grpSpPr>
            <a:xfrm>
              <a:off x="-10398793" y="27751410"/>
              <a:ext cx="9323012" cy="2453251"/>
              <a:chOff x="-4754996" y="12734136"/>
              <a:chExt cx="4296559" cy="1127128"/>
            </a:xfrm>
          </p:grpSpPr>
          <p:graphicFrame>
            <p:nvGraphicFramePr>
              <p:cNvPr id="61" name="Object 60"/>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251"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2" name="Object 61"/>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252"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3" name="TextBox 62"/>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4" name="TextBox 6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
        <p:nvSpPr>
          <p:cNvPr id="41" name="Rounded Rectangle 40"/>
          <p:cNvSpPr/>
          <p:nvPr userDrawn="1"/>
        </p:nvSpPr>
        <p:spPr>
          <a:xfrm>
            <a:off x="29342871" y="4770782"/>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15117125" y="4749583"/>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userDrawn="1"/>
        </p:nvSpPr>
        <p:spPr>
          <a:xfrm>
            <a:off x="891379" y="4791981"/>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nvGrpSpPr>
          <p:cNvPr id="79" name="Group 78"/>
          <p:cNvGrpSpPr/>
          <p:nvPr userDrawn="1"/>
        </p:nvGrpSpPr>
        <p:grpSpPr>
          <a:xfrm>
            <a:off x="-14192" y="1382"/>
            <a:ext cx="43905392" cy="4572641"/>
            <a:chOff x="-14192" y="1382"/>
            <a:chExt cx="27451941" cy="4572641"/>
          </a:xfrm>
        </p:grpSpPr>
        <p:sp>
          <p:nvSpPr>
            <p:cNvPr id="80"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3"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0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43" name="Group 42"/>
          <p:cNvGrpSpPr/>
          <p:nvPr userDrawn="1"/>
        </p:nvGrpSpPr>
        <p:grpSpPr>
          <a:xfrm>
            <a:off x="44157839" y="-55065"/>
            <a:ext cx="11062139" cy="32973465"/>
            <a:chOff x="44157839" y="-55065"/>
            <a:chExt cx="11062139" cy="32973465"/>
          </a:xfrm>
        </p:grpSpPr>
        <p:sp>
          <p:nvSpPr>
            <p:cNvPr id="44" name="Rectangle 4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5" name="Object 44"/>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269"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6" name="Picture 45"/>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7" name="Object 46"/>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270"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8" name="Group 47"/>
            <p:cNvGrpSpPr/>
            <p:nvPr userDrawn="1"/>
          </p:nvGrpSpPr>
          <p:grpSpPr>
            <a:xfrm>
              <a:off x="44487207" y="29414560"/>
              <a:ext cx="10354213" cy="1265612"/>
              <a:chOff x="44200453" y="28362386"/>
              <a:chExt cx="9771399" cy="1090622"/>
            </a:xfrm>
          </p:grpSpPr>
          <p:sp>
            <p:nvSpPr>
              <p:cNvPr id="50" name="Rounded Rectangle 4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2" name="TextBox 51"/>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49" name="TextBox 48"/>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3" name="Group 52"/>
          <p:cNvGrpSpPr/>
          <p:nvPr userDrawn="1"/>
        </p:nvGrpSpPr>
        <p:grpSpPr>
          <a:xfrm>
            <a:off x="-11225189" y="-1"/>
            <a:ext cx="11018865" cy="32918401"/>
            <a:chOff x="-11225189" y="-1"/>
            <a:chExt cx="11018865" cy="32918401"/>
          </a:xfrm>
        </p:grpSpPr>
        <p:sp>
          <p:nvSpPr>
            <p:cNvPr id="54" name="Rectangle 53"/>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5" name="Straight Connector 54"/>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userDrawn="1"/>
          </p:nvPicPr>
          <p:blipFill>
            <a:blip r:embed="rId11"/>
            <a:stretch>
              <a:fillRect/>
            </a:stretch>
          </p:blipFill>
          <p:spPr>
            <a:xfrm>
              <a:off x="-10740740" y="10261718"/>
              <a:ext cx="1597666" cy="1201935"/>
            </a:xfrm>
            <a:prstGeom prst="rect">
              <a:avLst/>
            </a:prstGeom>
          </p:spPr>
        </p:pic>
        <p:pic>
          <p:nvPicPr>
            <p:cNvPr id="57" name="Picture 56"/>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8" name="Group 57"/>
            <p:cNvGrpSpPr/>
            <p:nvPr userDrawn="1"/>
          </p:nvGrpSpPr>
          <p:grpSpPr>
            <a:xfrm>
              <a:off x="-9744993" y="23540957"/>
              <a:ext cx="7531182" cy="2120439"/>
              <a:chOff x="-4470427" y="11016658"/>
              <a:chExt cx="3470785" cy="974220"/>
            </a:xfrm>
          </p:grpSpPr>
          <p:grpSp>
            <p:nvGrpSpPr>
              <p:cNvPr id="64" name="Group 63"/>
              <p:cNvGrpSpPr/>
              <p:nvPr userDrawn="1"/>
            </p:nvGrpSpPr>
            <p:grpSpPr>
              <a:xfrm>
                <a:off x="-2783495" y="11060886"/>
                <a:ext cx="624431" cy="893535"/>
                <a:chOff x="-3958697" y="11117435"/>
                <a:chExt cx="779338" cy="1280430"/>
              </a:xfrm>
            </p:grpSpPr>
            <p:pic>
              <p:nvPicPr>
                <p:cNvPr id="70" name="Picture 69"/>
                <p:cNvPicPr>
                  <a:picLocks noChangeAspect="1"/>
                </p:cNvPicPr>
                <p:nvPr userDrawn="1"/>
              </p:nvPicPr>
              <p:blipFill>
                <a:blip r:embed="rId13"/>
                <a:stretch>
                  <a:fillRect/>
                </a:stretch>
              </p:blipFill>
              <p:spPr>
                <a:xfrm>
                  <a:off x="-3948160" y="11117435"/>
                  <a:ext cx="768801" cy="1090857"/>
                </a:xfrm>
                <a:prstGeom prst="rect">
                  <a:avLst/>
                </a:prstGeom>
              </p:spPr>
            </p:pic>
            <p:sp>
              <p:nvSpPr>
                <p:cNvPr id="71" name="TextBox 70"/>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5" name="Group 64"/>
              <p:cNvGrpSpPr/>
              <p:nvPr userDrawn="1"/>
            </p:nvGrpSpPr>
            <p:grpSpPr>
              <a:xfrm>
                <a:off x="-2033159" y="11060889"/>
                <a:ext cx="1033517" cy="893529"/>
                <a:chOff x="-2921738" y="11200127"/>
                <a:chExt cx="1420279" cy="1227904"/>
              </a:xfrm>
            </p:grpSpPr>
            <p:pic>
              <p:nvPicPr>
                <p:cNvPr id="68" name="Picture 67"/>
                <p:cNvPicPr>
                  <a:picLocks noChangeAspect="1"/>
                </p:cNvPicPr>
                <p:nvPr userDrawn="1"/>
              </p:nvPicPr>
              <p:blipFill>
                <a:blip r:embed="rId13"/>
                <a:stretch>
                  <a:fillRect/>
                </a:stretch>
              </p:blipFill>
              <p:spPr>
                <a:xfrm>
                  <a:off x="-2921738" y="11200127"/>
                  <a:ext cx="1420279" cy="1029694"/>
                </a:xfrm>
                <a:prstGeom prst="rect">
                  <a:avLst/>
                </a:prstGeom>
              </p:spPr>
            </p:pic>
            <p:sp>
              <p:nvSpPr>
                <p:cNvPr id="69" name="TextBox 68"/>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6" name="Picture 65"/>
              <p:cNvPicPr>
                <a:picLocks noChangeAspect="1"/>
              </p:cNvPicPr>
              <p:nvPr userDrawn="1"/>
            </p:nvPicPr>
            <p:blipFill>
              <a:blip r:embed="rId14"/>
              <a:stretch>
                <a:fillRect/>
              </a:stretch>
            </p:blipFill>
            <p:spPr>
              <a:xfrm>
                <a:off x="-4470427" y="11016658"/>
                <a:ext cx="1098742" cy="847761"/>
              </a:xfrm>
              <a:prstGeom prst="rect">
                <a:avLst/>
              </a:prstGeom>
            </p:spPr>
          </p:pic>
          <p:sp>
            <p:nvSpPr>
              <p:cNvPr id="67" name="TextBox 66"/>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59" name="Group 58"/>
            <p:cNvGrpSpPr/>
            <p:nvPr userDrawn="1"/>
          </p:nvGrpSpPr>
          <p:grpSpPr>
            <a:xfrm>
              <a:off x="-10398793" y="27751410"/>
              <a:ext cx="9323012" cy="2453251"/>
              <a:chOff x="-4754996" y="12734136"/>
              <a:chExt cx="4296559" cy="1127128"/>
            </a:xfrm>
          </p:grpSpPr>
          <p:graphicFrame>
            <p:nvGraphicFramePr>
              <p:cNvPr id="60" name="Object 59"/>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271"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1" name="Object 60"/>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272"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2" name="TextBox 6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3" name="TextBox 6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
        <p:nvSpPr>
          <p:cNvPr id="37" name="Rounded Rectangle 36"/>
          <p:cNvSpPr/>
          <p:nvPr userDrawn="1"/>
        </p:nvSpPr>
        <p:spPr>
          <a:xfrm>
            <a:off x="922338"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userDrawn="1"/>
        </p:nvSpPr>
        <p:spPr>
          <a:xfrm>
            <a:off x="32883582"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userDrawn="1"/>
        </p:nvSpPr>
        <p:spPr>
          <a:xfrm>
            <a:off x="11442847" y="4691266"/>
            <a:ext cx="20978625" cy="26518273"/>
          </a:xfrm>
          <a:prstGeom prst="roundRect">
            <a:avLst>
              <a:gd name="adj" fmla="val 957"/>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nvGrpSpPr>
          <p:cNvPr id="72" name="Group 71"/>
          <p:cNvGrpSpPr/>
          <p:nvPr userDrawn="1"/>
        </p:nvGrpSpPr>
        <p:grpSpPr>
          <a:xfrm>
            <a:off x="-14192" y="1382"/>
            <a:ext cx="43905392" cy="4572641"/>
            <a:chOff x="-14192" y="1382"/>
            <a:chExt cx="27451941" cy="4572641"/>
          </a:xfrm>
        </p:grpSpPr>
        <p:sp>
          <p:nvSpPr>
            <p:cNvPr id="73"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8" name="Text Box 14"/>
          <p:cNvSpPr txBox="1">
            <a:spLocks noChangeArrowheads="1"/>
          </p:cNvSpPr>
          <p:nvPr userDrawn="1"/>
        </p:nvSpPr>
        <p:spPr bwMode="auto">
          <a:xfrm>
            <a:off x="1003118" y="32156325"/>
            <a:ext cx="3786383" cy="324883"/>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smtClean="0">
                <a:solidFill>
                  <a:schemeClr val="bg1">
                    <a:lumMod val="75000"/>
                  </a:schemeClr>
                </a:solidFill>
                <a:latin typeface="Arial" charset="0"/>
              </a:rPr>
              <a:t>RESEARCH POSTER PRESENTATION </a:t>
            </a:r>
            <a:r>
              <a:rPr lang="en-US" sz="600" b="1" dirty="0">
                <a:solidFill>
                  <a:schemeClr val="bg1">
                    <a:lumMod val="75000"/>
                  </a:schemeClr>
                </a:solidFill>
                <a:latin typeface="Arial" charset="0"/>
              </a:rPr>
              <a:t>DESIGN © </a:t>
            </a:r>
            <a:r>
              <a:rPr lang="en-US" sz="600" b="1" dirty="0" smtClean="0">
                <a:solidFill>
                  <a:schemeClr val="bg1">
                    <a:lumMod val="75000"/>
                  </a:schemeClr>
                </a:solidFill>
                <a:latin typeface="Arial" charset="0"/>
              </a:rPr>
              <a:t>2015</a:t>
            </a:r>
            <a:endParaRPr lang="en-US" sz="600" b="1" dirty="0">
              <a:solidFill>
                <a:schemeClr val="bg1">
                  <a:lumMod val="75000"/>
                </a:schemeClr>
              </a:solidFill>
              <a:latin typeface="Arial" charset="0"/>
            </a:endParaRP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56" userDrawn="1">
          <p15:clr>
            <a:srgbClr val="F26B43"/>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19.emf"/><Relationship Id="rId12" Type="http://schemas.openxmlformats.org/officeDocument/2006/relationships/image" Target="../media/image20.png"/><Relationship Id="rId13" Type="http://schemas.openxmlformats.org/officeDocument/2006/relationships/image" Target="../media/image21.png"/><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1.emf"/><Relationship Id="rId4" Type="http://schemas.openxmlformats.org/officeDocument/2006/relationships/image" Target="../media/image12.gif"/><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Rectangle 82"/>
          <p:cNvSpPr/>
          <p:nvPr/>
        </p:nvSpPr>
        <p:spPr>
          <a:xfrm>
            <a:off x="22210350" y="5936583"/>
            <a:ext cx="9784251" cy="518643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8"/>
          <p:cNvSpPr>
            <a:spLocks noGrp="1"/>
          </p:cNvSpPr>
          <p:nvPr>
            <p:ph type="body" sz="quarter" idx="10"/>
          </p:nvPr>
        </p:nvSpPr>
        <p:spPr>
          <a:xfrm>
            <a:off x="999749" y="6154741"/>
            <a:ext cx="10056813" cy="4770515"/>
          </a:xfrm>
        </p:spPr>
        <p:txBody>
          <a:bodyPr/>
          <a:lstStyle/>
          <a:p>
            <a:r>
              <a:rPr lang="en-US" sz="4000" dirty="0">
                <a:latin typeface="Calibri" charset="0"/>
                <a:ea typeface="Calibri" charset="0"/>
                <a:cs typeface="Calibri" charset="0"/>
              </a:rPr>
              <a:t>It is well-known in community that functional programming languages are challenging, but less is understood about why. Our goal is to understand how beginners learn OCaml and </a:t>
            </a:r>
            <a:r>
              <a:rPr lang="en-US" sz="4000" dirty="0" smtClean="0">
                <a:latin typeface="Calibri" charset="0"/>
                <a:ea typeface="Calibri" charset="0"/>
                <a:cs typeface="Calibri" charset="0"/>
              </a:rPr>
              <a:t>improve compiler error messages for type errors to </a:t>
            </a:r>
            <a:r>
              <a:rPr lang="en-US" sz="4000" dirty="0">
                <a:latin typeface="Calibri" charset="0"/>
                <a:ea typeface="Calibri" charset="0"/>
                <a:cs typeface="Calibri" charset="0"/>
              </a:rPr>
              <a:t>make their learning process more </a:t>
            </a:r>
            <a:r>
              <a:rPr lang="en-US" sz="4000" dirty="0" smtClean="0">
                <a:latin typeface="Calibri" charset="0"/>
                <a:ea typeface="Calibri" charset="0"/>
                <a:cs typeface="Calibri" charset="0"/>
              </a:rPr>
              <a:t>efficient</a:t>
            </a:r>
            <a:endParaRPr lang="en-US" sz="4000" dirty="0">
              <a:latin typeface="Calibri" charset="0"/>
              <a:ea typeface="Calibri" charset="0"/>
              <a:cs typeface="Calibri" charset="0"/>
            </a:endParaRPr>
          </a:p>
        </p:txBody>
      </p:sp>
      <p:sp>
        <p:nvSpPr>
          <p:cNvPr id="20" name="Text Placeholder 19"/>
          <p:cNvSpPr>
            <a:spLocks noGrp="1"/>
          </p:cNvSpPr>
          <p:nvPr>
            <p:ph type="body" sz="quarter" idx="11"/>
          </p:nvPr>
        </p:nvSpPr>
        <p:spPr>
          <a:xfrm>
            <a:off x="939169" y="4877946"/>
            <a:ext cx="10048875" cy="923322"/>
          </a:xfrm>
        </p:spPr>
        <p:txBody>
          <a:bodyPr/>
          <a:lstStyle/>
          <a:p>
            <a:r>
              <a:rPr lang="en-US" sz="4800" dirty="0" smtClean="0"/>
              <a:t>Problem Statement</a:t>
            </a:r>
            <a:endParaRPr lang="en-US" sz="4800" dirty="0"/>
          </a:p>
        </p:txBody>
      </p:sp>
      <p:sp>
        <p:nvSpPr>
          <p:cNvPr id="21" name="Text Placeholder 20"/>
          <p:cNvSpPr>
            <a:spLocks noGrp="1"/>
          </p:cNvSpPr>
          <p:nvPr>
            <p:ph type="body" sz="quarter" idx="19"/>
          </p:nvPr>
        </p:nvSpPr>
        <p:spPr>
          <a:xfrm>
            <a:off x="953736" y="14623974"/>
            <a:ext cx="10058400" cy="1606571"/>
          </a:xfrm>
        </p:spPr>
        <p:txBody>
          <a:bodyPr/>
          <a:lstStyle/>
          <a:p>
            <a:r>
              <a:rPr lang="en-US" sz="3600" dirty="0" smtClean="0">
                <a:latin typeface="Calibri" charset="0"/>
                <a:ea typeface="Calibri" charset="0"/>
                <a:cs typeface="Calibri" charset="0"/>
              </a:rPr>
              <a:t>1. Types- </a:t>
            </a:r>
            <a:r>
              <a:rPr lang="en-US" sz="3600" dirty="0">
                <a:latin typeface="Calibri" charset="0"/>
                <a:ea typeface="Calibri" charset="0"/>
                <a:cs typeface="Calibri" charset="0"/>
              </a:rPr>
              <a:t>Java vs. OCaml:</a:t>
            </a:r>
          </a:p>
          <a:p>
            <a:endParaRPr lang="en-US" sz="3200" dirty="0">
              <a:latin typeface="Calibri" charset="0"/>
              <a:ea typeface="Calibri" charset="0"/>
              <a:cs typeface="Calibri" charset="0"/>
            </a:endParaRPr>
          </a:p>
        </p:txBody>
      </p:sp>
      <p:sp>
        <p:nvSpPr>
          <p:cNvPr id="22" name="Text Placeholder 21"/>
          <p:cNvSpPr>
            <a:spLocks noGrp="1"/>
          </p:cNvSpPr>
          <p:nvPr>
            <p:ph type="body" sz="quarter" idx="20"/>
          </p:nvPr>
        </p:nvSpPr>
        <p:spPr>
          <a:xfrm>
            <a:off x="938375" y="10928158"/>
            <a:ext cx="10050462" cy="923322"/>
          </a:xfrm>
        </p:spPr>
        <p:txBody>
          <a:bodyPr/>
          <a:lstStyle/>
          <a:p>
            <a:r>
              <a:rPr lang="en-US" sz="4800" dirty="0" smtClean="0"/>
              <a:t>Background</a:t>
            </a:r>
            <a:endParaRPr lang="en-US" sz="4800" dirty="0"/>
          </a:p>
        </p:txBody>
      </p:sp>
      <p:sp>
        <p:nvSpPr>
          <p:cNvPr id="24" name="Text Placeholder 23"/>
          <p:cNvSpPr>
            <a:spLocks noGrp="1"/>
          </p:cNvSpPr>
          <p:nvPr>
            <p:ph type="body" sz="quarter" idx="22"/>
          </p:nvPr>
        </p:nvSpPr>
        <p:spPr>
          <a:xfrm>
            <a:off x="11587164" y="4922460"/>
            <a:ext cx="10358435" cy="923322"/>
          </a:xfrm>
        </p:spPr>
        <p:txBody>
          <a:bodyPr/>
          <a:lstStyle/>
          <a:p>
            <a:r>
              <a:rPr lang="en-US" sz="4800" dirty="0" smtClean="0"/>
              <a:t>Data Analysis</a:t>
            </a:r>
            <a:endParaRPr lang="en-US" sz="4800" dirty="0"/>
          </a:p>
        </p:txBody>
      </p:sp>
      <p:sp>
        <p:nvSpPr>
          <p:cNvPr id="27" name="Text Placeholder 26"/>
          <p:cNvSpPr>
            <a:spLocks noGrp="1"/>
          </p:cNvSpPr>
          <p:nvPr>
            <p:ph type="body" sz="quarter" idx="25"/>
          </p:nvPr>
        </p:nvSpPr>
        <p:spPr>
          <a:xfrm>
            <a:off x="32951946" y="4953566"/>
            <a:ext cx="10047018" cy="923322"/>
          </a:xfrm>
        </p:spPr>
        <p:txBody>
          <a:bodyPr/>
          <a:lstStyle/>
          <a:p>
            <a:r>
              <a:rPr lang="en-US" sz="4800" dirty="0" smtClean="0"/>
              <a:t>Results</a:t>
            </a:r>
            <a:endParaRPr lang="en-US" sz="4800" dirty="0"/>
          </a:p>
        </p:txBody>
      </p:sp>
      <p:sp>
        <p:nvSpPr>
          <p:cNvPr id="28" name="Text Placeholder 27"/>
          <p:cNvSpPr>
            <a:spLocks noGrp="1"/>
          </p:cNvSpPr>
          <p:nvPr>
            <p:ph type="body" sz="quarter" idx="26"/>
          </p:nvPr>
        </p:nvSpPr>
        <p:spPr>
          <a:xfrm>
            <a:off x="32887049" y="12047399"/>
            <a:ext cx="10047018" cy="1015640"/>
          </a:xfrm>
        </p:spPr>
        <p:txBody>
          <a:bodyPr/>
          <a:lstStyle/>
          <a:p>
            <a:r>
              <a:rPr lang="en-US" sz="3600" dirty="0" smtClean="0"/>
              <a:t>1. More specific type:</a:t>
            </a:r>
          </a:p>
        </p:txBody>
      </p:sp>
      <p:sp>
        <p:nvSpPr>
          <p:cNvPr id="29" name="Text Placeholder 28"/>
          <p:cNvSpPr>
            <a:spLocks noGrp="1"/>
          </p:cNvSpPr>
          <p:nvPr>
            <p:ph type="body" sz="quarter" idx="27"/>
          </p:nvPr>
        </p:nvSpPr>
        <p:spPr>
          <a:xfrm>
            <a:off x="32931883" y="22611130"/>
            <a:ext cx="10047018" cy="923322"/>
          </a:xfrm>
        </p:spPr>
        <p:txBody>
          <a:bodyPr/>
          <a:lstStyle/>
          <a:p>
            <a:r>
              <a:rPr lang="en-US" sz="4800" dirty="0" smtClean="0"/>
              <a:t>References</a:t>
            </a:r>
            <a:endParaRPr lang="en-US" sz="4800" dirty="0"/>
          </a:p>
        </p:txBody>
      </p:sp>
      <p:sp>
        <p:nvSpPr>
          <p:cNvPr id="30" name="Text Placeholder 29"/>
          <p:cNvSpPr>
            <a:spLocks noGrp="1"/>
          </p:cNvSpPr>
          <p:nvPr>
            <p:ph type="body" sz="quarter" idx="28"/>
          </p:nvPr>
        </p:nvSpPr>
        <p:spPr>
          <a:xfrm>
            <a:off x="32931883" y="23786402"/>
            <a:ext cx="10052050" cy="1015640"/>
          </a:xfrm>
        </p:spPr>
        <p:txBody>
          <a:bodyPr/>
          <a:lstStyle/>
          <a:p>
            <a:r>
              <a:rPr lang="en-US" sz="3600" i="1" dirty="0" smtClean="0">
                <a:latin typeface="Calibri" charset="0"/>
                <a:ea typeface="Calibri" charset="0"/>
                <a:cs typeface="Calibri" charset="0"/>
              </a:rPr>
              <a:t>Tutorials &amp; FAQ </a:t>
            </a:r>
            <a:r>
              <a:rPr lang="en-US" sz="3600" dirty="0" smtClean="0">
                <a:latin typeface="Calibri" charset="0"/>
                <a:ea typeface="Calibri" charset="0"/>
                <a:cs typeface="Calibri" charset="0"/>
              </a:rPr>
              <a:t>Retrieved from ocaml.org</a:t>
            </a:r>
            <a:endParaRPr lang="en-US" sz="3600" dirty="0">
              <a:latin typeface="Calibri" charset="0"/>
              <a:ea typeface="Calibri" charset="0"/>
              <a:cs typeface="Calibri" charset="0"/>
            </a:endParaRPr>
          </a:p>
        </p:txBody>
      </p:sp>
      <p:sp>
        <p:nvSpPr>
          <p:cNvPr id="31" name="Text Placeholder 30"/>
          <p:cNvSpPr>
            <a:spLocks noGrp="1"/>
          </p:cNvSpPr>
          <p:nvPr>
            <p:ph type="body" sz="quarter" idx="29"/>
          </p:nvPr>
        </p:nvSpPr>
        <p:spPr>
          <a:xfrm>
            <a:off x="32867969" y="25063830"/>
            <a:ext cx="10047018" cy="923322"/>
          </a:xfrm>
        </p:spPr>
        <p:txBody>
          <a:bodyPr/>
          <a:lstStyle/>
          <a:p>
            <a:r>
              <a:rPr lang="en-US" sz="4800" dirty="0" smtClean="0"/>
              <a:t>Acknowledgements</a:t>
            </a:r>
            <a:endParaRPr lang="en-US" sz="4800" dirty="0"/>
          </a:p>
        </p:txBody>
      </p:sp>
      <p:sp>
        <p:nvSpPr>
          <p:cNvPr id="32" name="Text Placeholder 31"/>
          <p:cNvSpPr>
            <a:spLocks noGrp="1"/>
          </p:cNvSpPr>
          <p:nvPr>
            <p:ph type="body" sz="quarter" idx="30"/>
          </p:nvPr>
        </p:nvSpPr>
        <p:spPr>
          <a:xfrm>
            <a:off x="32951946" y="28043762"/>
            <a:ext cx="7264448" cy="2830685"/>
          </a:xfrm>
        </p:spPr>
        <p:txBody>
          <a:bodyPr/>
          <a:lstStyle/>
          <a:p>
            <a:r>
              <a:rPr lang="en-US" sz="3600" dirty="0" smtClean="0">
                <a:latin typeface="Calibri" charset="0"/>
                <a:ea typeface="Calibri" charset="0"/>
                <a:cs typeface="Calibri" charset="0"/>
              </a:rPr>
              <a:t>This </a:t>
            </a:r>
            <a:r>
              <a:rPr lang="en-US" sz="3600" dirty="0">
                <a:latin typeface="Calibri" charset="0"/>
                <a:ea typeface="Calibri" charset="0"/>
                <a:cs typeface="Calibri" charset="0"/>
              </a:rPr>
              <a:t>material is based upon work supported by the National Science Foundation under Grant No. CNS-1339335</a:t>
            </a:r>
            <a:r>
              <a:rPr lang="en-US" sz="3600" dirty="0" smtClean="0">
                <a:latin typeface="Calibri" charset="0"/>
                <a:ea typeface="Calibri" charset="0"/>
                <a:cs typeface="Calibri" charset="0"/>
              </a:rPr>
              <a:t>.</a:t>
            </a:r>
            <a:endParaRPr lang="en-US" sz="3600" dirty="0">
              <a:latin typeface="Calibri" charset="0"/>
              <a:ea typeface="Calibri" charset="0"/>
              <a:cs typeface="Calibri" charset="0"/>
            </a:endParaRPr>
          </a:p>
          <a:p>
            <a:endParaRPr lang="en-US" sz="3600" dirty="0">
              <a:latin typeface="Calibri" charset="0"/>
              <a:ea typeface="Calibri" charset="0"/>
              <a:cs typeface="Calibri" charset="0"/>
            </a:endParaRPr>
          </a:p>
        </p:txBody>
      </p:sp>
      <p:sp>
        <p:nvSpPr>
          <p:cNvPr id="33" name="Text Placeholder 32"/>
          <p:cNvSpPr>
            <a:spLocks noGrp="1"/>
          </p:cNvSpPr>
          <p:nvPr>
            <p:ph type="body" sz="quarter" idx="150"/>
          </p:nvPr>
        </p:nvSpPr>
        <p:spPr/>
        <p:txBody>
          <a:bodyPr/>
          <a:lstStyle/>
          <a:p>
            <a:r>
              <a:rPr lang="en-US" dirty="0"/>
              <a:t>UCSD CSE Early Research Scholars Program (ERSP)</a:t>
            </a:r>
          </a:p>
        </p:txBody>
      </p:sp>
      <p:sp>
        <p:nvSpPr>
          <p:cNvPr id="34" name="Text Placeholder 33"/>
          <p:cNvSpPr>
            <a:spLocks noGrp="1"/>
          </p:cNvSpPr>
          <p:nvPr>
            <p:ph type="body" sz="quarter" idx="151"/>
          </p:nvPr>
        </p:nvSpPr>
        <p:spPr>
          <a:xfrm>
            <a:off x="5932593" y="2783331"/>
            <a:ext cx="31998968" cy="1019410"/>
          </a:xfrm>
        </p:spPr>
        <p:txBody>
          <a:bodyPr/>
          <a:lstStyle/>
          <a:p>
            <a:r>
              <a:rPr lang="en-US" dirty="0"/>
              <a:t>Jiani Huang, Soomin Lee, Yijun Zhang</a:t>
            </a:r>
          </a:p>
          <a:p>
            <a:endParaRPr lang="en-US" dirty="0"/>
          </a:p>
        </p:txBody>
      </p:sp>
      <p:sp>
        <p:nvSpPr>
          <p:cNvPr id="35" name="Text Placeholder 34"/>
          <p:cNvSpPr>
            <a:spLocks noGrp="1"/>
          </p:cNvSpPr>
          <p:nvPr>
            <p:ph type="body" sz="quarter" idx="153"/>
          </p:nvPr>
        </p:nvSpPr>
        <p:spPr/>
        <p:txBody>
          <a:bodyPr>
            <a:noAutofit/>
          </a:bodyPr>
          <a:lstStyle/>
          <a:p>
            <a:r>
              <a:rPr lang="en-US" sz="10000" dirty="0" smtClean="0"/>
              <a:t>Compiler Errors Using Type Annotation</a:t>
            </a:r>
          </a:p>
          <a:p>
            <a:endParaRPr lang="en-US" sz="2800" dirty="0"/>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1713" y="1250539"/>
            <a:ext cx="7012571" cy="1740709"/>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356199" y="1247444"/>
            <a:ext cx="9119754" cy="2239939"/>
          </a:xfrm>
          <a:prstGeom prst="rect">
            <a:avLst/>
          </a:prstGeom>
        </p:spPr>
      </p:pic>
      <p:grpSp>
        <p:nvGrpSpPr>
          <p:cNvPr id="38" name="Group 37"/>
          <p:cNvGrpSpPr/>
          <p:nvPr/>
        </p:nvGrpSpPr>
        <p:grpSpPr>
          <a:xfrm>
            <a:off x="1146142" y="15769358"/>
            <a:ext cx="9752912" cy="1213128"/>
            <a:chOff x="705164" y="6496246"/>
            <a:chExt cx="6082145" cy="756535"/>
          </a:xfrm>
        </p:grpSpPr>
        <p:pic>
          <p:nvPicPr>
            <p:cNvPr id="39" name="Picture 38"/>
            <p:cNvPicPr>
              <a:picLocks noChangeAspect="1"/>
            </p:cNvPicPr>
            <p:nvPr/>
          </p:nvPicPr>
          <p:blipFill rotWithShape="1">
            <a:blip r:embed="rId5">
              <a:extLst>
                <a:ext uri="{28A0092B-C50C-407E-A947-70E740481C1C}">
                  <a14:useLocalDpi xmlns:a14="http://schemas.microsoft.com/office/drawing/2010/main" val="0"/>
                </a:ext>
              </a:extLst>
            </a:blip>
            <a:srcRect t="133" r="9537" b="-1"/>
            <a:stretch/>
          </p:blipFill>
          <p:spPr>
            <a:xfrm>
              <a:off x="3943862" y="6567955"/>
              <a:ext cx="2843447" cy="613116"/>
            </a:xfrm>
            <a:prstGeom prst="rect">
              <a:avLst/>
            </a:prstGeom>
          </p:spPr>
        </p:pic>
        <p:pic>
          <p:nvPicPr>
            <p:cNvPr id="40" name="Picture 3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5164" y="6496246"/>
              <a:ext cx="3092688" cy="756535"/>
            </a:xfrm>
            <a:prstGeom prst="rect">
              <a:avLst/>
            </a:prstGeom>
          </p:spPr>
        </p:pic>
      </p:grpSp>
      <p:sp>
        <p:nvSpPr>
          <p:cNvPr id="41" name="TextBox 40"/>
          <p:cNvSpPr txBox="1"/>
          <p:nvPr/>
        </p:nvSpPr>
        <p:spPr>
          <a:xfrm>
            <a:off x="1371363" y="17182939"/>
            <a:ext cx="9155426" cy="1200329"/>
          </a:xfrm>
          <a:prstGeom prst="rect">
            <a:avLst/>
          </a:prstGeom>
          <a:noFill/>
        </p:spPr>
        <p:txBody>
          <a:bodyPr wrap="square" rtlCol="0">
            <a:spAutoFit/>
          </a:bodyPr>
          <a:lstStyle/>
          <a:p>
            <a:r>
              <a:rPr lang="en-US" sz="3600" dirty="0" smtClean="0">
                <a:latin typeface="Calibri" charset="0"/>
                <a:ea typeface="Calibri" charset="0"/>
                <a:cs typeface="Calibri" charset="0"/>
              </a:rPr>
              <a:t>Types are explicitly declared in Java, but not in OCaml; all types are completely inferred</a:t>
            </a:r>
            <a:endParaRPr lang="en-US" sz="3600" dirty="0">
              <a:latin typeface="Calibri" charset="0"/>
              <a:ea typeface="Calibri" charset="0"/>
              <a:cs typeface="Calibri" charset="0"/>
            </a:endParaRPr>
          </a:p>
        </p:txBody>
      </p:sp>
      <p:sp>
        <p:nvSpPr>
          <p:cNvPr id="42" name="Text Placeholder 20"/>
          <p:cNvSpPr txBox="1">
            <a:spLocks/>
          </p:cNvSpPr>
          <p:nvPr/>
        </p:nvSpPr>
        <p:spPr>
          <a:xfrm>
            <a:off x="891797" y="23173582"/>
            <a:ext cx="10058400" cy="64448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3600" dirty="0" smtClean="0">
                <a:latin typeface="Calibri" charset="0"/>
                <a:ea typeface="Calibri" charset="0"/>
                <a:cs typeface="Calibri" charset="0"/>
              </a:rPr>
              <a:t>In order to track students’ progress, we collected data from homework assignments from CSE 130, which included snapshots of their entire file every thirty seconds. Collected as JSON files, they included the following:</a:t>
            </a:r>
            <a:br>
              <a:rPr lang="en-US" sz="3600" dirty="0" smtClean="0">
                <a:latin typeface="Calibri" charset="0"/>
                <a:ea typeface="Calibri" charset="0"/>
                <a:cs typeface="Calibri" charset="0"/>
              </a:rPr>
            </a:br>
            <a:endParaRPr lang="en-US" sz="3600" dirty="0" smtClean="0">
              <a:latin typeface="Calibri" charset="0"/>
              <a:ea typeface="Calibri" charset="0"/>
              <a:cs typeface="Calibri" charset="0"/>
            </a:endParaRPr>
          </a:p>
          <a:p>
            <a:pPr marL="342900" indent="-342900">
              <a:buFont typeface="Arial" charset="0"/>
              <a:buChar char="•"/>
            </a:pPr>
            <a:r>
              <a:rPr lang="en-US" sz="3600" dirty="0" smtClean="0">
                <a:latin typeface="Calibri" charset="0"/>
                <a:ea typeface="Calibri" charset="0"/>
                <a:cs typeface="Calibri" charset="0"/>
              </a:rPr>
              <a:t>Unix timestamp</a:t>
            </a:r>
          </a:p>
          <a:p>
            <a:pPr marL="342900" indent="-342900">
              <a:buFont typeface="Arial" charset="0"/>
              <a:buChar char="•"/>
            </a:pPr>
            <a:r>
              <a:rPr lang="en-US" sz="3600" dirty="0" smtClean="0">
                <a:latin typeface="Calibri" charset="0"/>
                <a:ea typeface="Calibri" charset="0"/>
                <a:cs typeface="Calibri" charset="0"/>
              </a:rPr>
              <a:t>Body of file</a:t>
            </a:r>
          </a:p>
          <a:p>
            <a:pPr marL="342900" indent="-342900">
              <a:buFont typeface="Arial" charset="0"/>
              <a:buChar char="•"/>
            </a:pPr>
            <a:r>
              <a:rPr lang="en-US" sz="3600" dirty="0" smtClean="0">
                <a:latin typeface="Calibri" charset="0"/>
                <a:ea typeface="Calibri" charset="0"/>
                <a:cs typeface="Calibri" charset="0"/>
              </a:rPr>
              <a:t>Section of code that was send to compiler</a:t>
            </a:r>
          </a:p>
          <a:p>
            <a:pPr marL="342900" indent="-342900">
              <a:buFont typeface="Arial" charset="0"/>
              <a:buChar char="•"/>
            </a:pPr>
            <a:r>
              <a:rPr lang="en-US" sz="3600" dirty="0" smtClean="0">
                <a:latin typeface="Calibri" charset="0"/>
                <a:ea typeface="Calibri" charset="0"/>
                <a:cs typeface="Calibri" charset="0"/>
              </a:rPr>
              <a:t>Output error message, if any</a:t>
            </a:r>
          </a:p>
        </p:txBody>
      </p:sp>
      <p:cxnSp>
        <p:nvCxnSpPr>
          <p:cNvPr id="43" name="Straight Connector 42"/>
          <p:cNvCxnSpPr/>
          <p:nvPr/>
        </p:nvCxnSpPr>
        <p:spPr>
          <a:xfrm>
            <a:off x="21945599" y="4917095"/>
            <a:ext cx="0" cy="2595735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 Placeholder 23"/>
          <p:cNvSpPr>
            <a:spLocks noGrp="1"/>
          </p:cNvSpPr>
          <p:nvPr>
            <p:ph type="body" sz="quarter" idx="22"/>
          </p:nvPr>
        </p:nvSpPr>
        <p:spPr>
          <a:xfrm>
            <a:off x="21989014" y="4953566"/>
            <a:ext cx="10358435" cy="923322"/>
          </a:xfrm>
        </p:spPr>
        <p:txBody>
          <a:bodyPr/>
          <a:lstStyle/>
          <a:p>
            <a:r>
              <a:rPr lang="en-US" sz="4800" dirty="0" smtClean="0"/>
              <a:t>Methods</a:t>
            </a:r>
            <a:endParaRPr lang="en-US" sz="4800" dirty="0"/>
          </a:p>
        </p:txBody>
      </p:sp>
      <p:sp>
        <p:nvSpPr>
          <p:cNvPr id="47" name="TextBox 46"/>
          <p:cNvSpPr txBox="1"/>
          <p:nvPr/>
        </p:nvSpPr>
        <p:spPr>
          <a:xfrm>
            <a:off x="11666493" y="6023750"/>
            <a:ext cx="10199776" cy="1754326"/>
          </a:xfrm>
          <a:prstGeom prst="rect">
            <a:avLst/>
          </a:prstGeom>
          <a:noFill/>
        </p:spPr>
        <p:txBody>
          <a:bodyPr wrap="square" rtlCol="0">
            <a:spAutoFit/>
          </a:bodyPr>
          <a:lstStyle/>
          <a:p>
            <a:r>
              <a:rPr lang="en-US" sz="3600" dirty="0" smtClean="0">
                <a:latin typeface="Calibri" charset="0"/>
                <a:ea typeface="Calibri" charset="0"/>
                <a:cs typeface="Calibri" charset="0"/>
              </a:rPr>
              <a:t>Initial data analysis was done to see how much time the students spend on each homework problem to find out which concepts they struggle with the most.  </a:t>
            </a:r>
            <a:endParaRPr lang="en-US" sz="3600" dirty="0">
              <a:latin typeface="Calibri" charset="0"/>
              <a:ea typeface="Calibri" charset="0"/>
              <a:cs typeface="Calibri" charset="0"/>
            </a:endParaRPr>
          </a:p>
        </p:txBody>
      </p:sp>
      <p:pic>
        <p:nvPicPr>
          <p:cNvPr id="48" name="Picture 6" descr="https://lh6.googleusercontent.com/SWaBj759wYnj9l4MPXFP-hkQsLw4mxHbTp1VZHU6y_iK2ffZ03HO2BmmxQk7a8znRdQgPBsPEH-Y4p9ldJiPQBC9UExx3YVqEEv5adZxyt4jWl1XtyL78JAr3XgrFDKJ3Xaubd9X"/>
          <p:cNvPicPr>
            <a:picLocks noChangeAspect="1" noChangeArrowheads="1"/>
          </p:cNvPicPr>
          <p:nvPr/>
        </p:nvPicPr>
        <p:blipFill rotWithShape="1">
          <a:blip r:embed="rId7">
            <a:extLst>
              <a:ext uri="{28A0092B-C50C-407E-A947-70E740481C1C}">
                <a14:useLocalDpi xmlns:a14="http://schemas.microsoft.com/office/drawing/2010/main" val="0"/>
              </a:ext>
            </a:extLst>
          </a:blip>
          <a:srcRect l="1618" t="73068" b="2097"/>
          <a:stretch/>
        </p:blipFill>
        <p:spPr bwMode="auto">
          <a:xfrm>
            <a:off x="11729635" y="21527951"/>
            <a:ext cx="9780571" cy="4239781"/>
          </a:xfrm>
          <a:prstGeom prst="rect">
            <a:avLst/>
          </a:prstGeom>
          <a:noFill/>
          <a:extLst>
            <a:ext uri="{909E8E84-426E-40DD-AFC4-6F175D3DCCD1}">
              <a14:hiddenFill xmlns:a14="http://schemas.microsoft.com/office/drawing/2010/main">
                <a:solidFill>
                  <a:srgbClr val="FFFFFF"/>
                </a:solidFill>
              </a14:hiddenFill>
            </a:ext>
          </a:extLst>
        </p:spPr>
      </p:pic>
      <p:sp>
        <p:nvSpPr>
          <p:cNvPr id="50" name="Text Placeholder 22"/>
          <p:cNvSpPr>
            <a:spLocks noGrp="1"/>
          </p:cNvSpPr>
          <p:nvPr>
            <p:ph type="body" sz="quarter" idx="21"/>
          </p:nvPr>
        </p:nvSpPr>
        <p:spPr>
          <a:xfrm>
            <a:off x="22183040" y="5795756"/>
            <a:ext cx="9825626" cy="2677634"/>
          </a:xfrm>
          <a:prstGeom prst="rect">
            <a:avLst/>
          </a:prstGeom>
        </p:spPr>
        <p:txBody>
          <a:bodyPr/>
          <a:lstStyle/>
          <a:p>
            <a:r>
              <a:rPr lang="en-US" sz="3600" dirty="0">
                <a:latin typeface="Calibri" charset="0"/>
                <a:ea typeface="Calibri" charset="0"/>
                <a:cs typeface="Calibri" charset="0"/>
              </a:rPr>
              <a:t>After looking at type errors, i</a:t>
            </a:r>
            <a:r>
              <a:rPr lang="en-US" sz="3600" dirty="0" smtClean="0">
                <a:latin typeface="Calibri" charset="0"/>
                <a:ea typeface="Calibri" charset="0"/>
                <a:cs typeface="Calibri" charset="0"/>
              </a:rPr>
              <a:t>n order to see how the student’s code changes over time, we tracked the progress of each function, and labeled them as bad/fix pairs:</a:t>
            </a:r>
            <a:endParaRPr lang="en-US" sz="3600" dirty="0">
              <a:latin typeface="Calibri" charset="0"/>
              <a:ea typeface="Calibri" charset="0"/>
              <a:cs typeface="Calibri" charset="0"/>
            </a:endParaRPr>
          </a:p>
        </p:txBody>
      </p:sp>
      <p:pic>
        <p:nvPicPr>
          <p:cNvPr id="52" name="Picture 10" descr="https://lh6.googleusercontent.com/SWaBj759wYnj9l4MPXFP-hkQsLw4mxHbTp1VZHU6y_iK2ffZ03HO2BmmxQk7a8znRdQgPBsPEH-Y4p9ldJiPQBC9UExx3YVqEEv5adZxyt4jWl1XtyL78JAr3XgrFDKJ3Xaubd9X"/>
          <p:cNvPicPr>
            <a:picLocks noChangeAspect="1" noChangeArrowheads="1"/>
          </p:cNvPicPr>
          <p:nvPr/>
        </p:nvPicPr>
        <p:blipFill rotWithShape="1">
          <a:blip r:embed="rId7">
            <a:extLst>
              <a:ext uri="{28A0092B-C50C-407E-A947-70E740481C1C}">
                <a14:useLocalDpi xmlns:a14="http://schemas.microsoft.com/office/drawing/2010/main" val="0"/>
              </a:ext>
            </a:extLst>
          </a:blip>
          <a:srcRect t="138" r="15937" b="74895"/>
          <a:stretch/>
        </p:blipFill>
        <p:spPr bwMode="auto">
          <a:xfrm>
            <a:off x="11835516" y="8335400"/>
            <a:ext cx="9724893" cy="495152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3" name="TextBox 52"/>
          <p:cNvSpPr txBox="1"/>
          <p:nvPr/>
        </p:nvSpPr>
        <p:spPr>
          <a:xfrm>
            <a:off x="11855202" y="13548223"/>
            <a:ext cx="9594991" cy="3108543"/>
          </a:xfrm>
          <a:prstGeom prst="rect">
            <a:avLst/>
          </a:prstGeom>
          <a:noFill/>
        </p:spPr>
        <p:txBody>
          <a:bodyPr wrap="square" rtlCol="0">
            <a:spAutoFit/>
          </a:bodyPr>
          <a:lstStyle/>
          <a:p>
            <a:r>
              <a:rPr lang="en-US" sz="3000" dirty="0" smtClean="0">
                <a:latin typeface="Calibri" charset="0"/>
                <a:ea typeface="Calibri" charset="0"/>
                <a:cs typeface="Calibri" charset="0"/>
              </a:rPr>
              <a:t>Time taken to complete a method vs. Percentage of </a:t>
            </a:r>
            <a:r>
              <a:rPr lang="en-US" sz="3000" dirty="0" smtClean="0">
                <a:latin typeface="Calibri" charset="0"/>
                <a:ea typeface="Calibri" charset="0"/>
                <a:cs typeface="Calibri" charset="0"/>
              </a:rPr>
              <a:t>students who completed the problem.</a:t>
            </a:r>
          </a:p>
          <a:p>
            <a:endParaRPr lang="en-US" sz="1600" dirty="0" smtClean="0">
              <a:latin typeface="Calibri" charset="0"/>
              <a:ea typeface="Calibri" charset="0"/>
              <a:cs typeface="Calibri" charset="0"/>
            </a:endParaRPr>
          </a:p>
          <a:p>
            <a:r>
              <a:rPr lang="en-US" sz="3000" dirty="0" smtClean="0">
                <a:latin typeface="Calibri" charset="0"/>
                <a:ea typeface="Calibri" charset="0"/>
                <a:cs typeface="Calibri" charset="0"/>
              </a:rPr>
              <a:t>Students struggled with the first problem (blue) the most. Only 70% of students were able to compile it within a reasonable amount of time. </a:t>
            </a:r>
            <a:endParaRPr lang="en-US" sz="3000" dirty="0">
              <a:latin typeface="Calibri" charset="0"/>
              <a:ea typeface="Calibri" charset="0"/>
              <a:cs typeface="Calibri" charset="0"/>
            </a:endParaRPr>
          </a:p>
          <a:p>
            <a:endParaRPr lang="en-US" sz="3000" dirty="0" smtClean="0">
              <a:latin typeface="Calibri" charset="0"/>
              <a:ea typeface="Calibri" charset="0"/>
              <a:cs typeface="Calibri" charset="0"/>
            </a:endParaRPr>
          </a:p>
        </p:txBody>
      </p:sp>
      <p:sp>
        <p:nvSpPr>
          <p:cNvPr id="54" name="Rectangle 53"/>
          <p:cNvSpPr/>
          <p:nvPr/>
        </p:nvSpPr>
        <p:spPr>
          <a:xfrm>
            <a:off x="22296332" y="24784592"/>
            <a:ext cx="9756880" cy="595051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22296332" y="16489609"/>
            <a:ext cx="9756880" cy="786812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2268961" y="11643568"/>
            <a:ext cx="9784251" cy="424440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 Placeholder 20"/>
          <p:cNvSpPr>
            <a:spLocks noGrp="1"/>
          </p:cNvSpPr>
          <p:nvPr>
            <p:ph type="body" sz="quarter" idx="19"/>
          </p:nvPr>
        </p:nvSpPr>
        <p:spPr>
          <a:xfrm>
            <a:off x="22316151" y="24844287"/>
            <a:ext cx="9621038" cy="4007229"/>
          </a:xfrm>
        </p:spPr>
        <p:txBody>
          <a:bodyPr/>
          <a:lstStyle/>
          <a:p>
            <a:r>
              <a:rPr lang="en-US" sz="3600" dirty="0" smtClean="0">
                <a:latin typeface="Calibri" charset="0"/>
                <a:ea typeface="Calibri" charset="0"/>
                <a:cs typeface="Calibri" charset="0"/>
              </a:rPr>
              <a:t>And we used this information to annotate each function and its fixed version, to see if this would lead to OCaml compiler outputting more accurate error location:</a:t>
            </a:r>
          </a:p>
          <a:p>
            <a:endParaRPr lang="en-US" sz="3600" dirty="0" smtClean="0">
              <a:latin typeface="Calibri" charset="0"/>
              <a:ea typeface="Calibri" charset="0"/>
              <a:cs typeface="Calibri" charset="0"/>
            </a:endParaRPr>
          </a:p>
          <a:p>
            <a:endParaRPr lang="en-US" sz="3600" dirty="0">
              <a:latin typeface="Calibri" charset="0"/>
              <a:ea typeface="Calibri" charset="0"/>
              <a:cs typeface="Calibri" charset="0"/>
            </a:endParaRPr>
          </a:p>
        </p:txBody>
      </p:sp>
      <p:pic>
        <p:nvPicPr>
          <p:cNvPr id="58" name="Picture 8" descr="https://lh4.googleusercontent.com/Mu4g5yTwRLAAQ9ZxsxAjE6yuhiNbqGJbxjViBh6syuBh-Zhb3QpxZCiLtyeNRI1YtHjx6LmD7l7ToXXO2kjfFhL6GA2Dx6VSJQc6Rcn0JxGRQSRP_SPXVEuVm5_Je8N_PG1mqN2G"/>
          <p:cNvPicPr>
            <a:picLocks noChangeAspect="1" noChangeArrowheads="1"/>
          </p:cNvPicPr>
          <p:nvPr/>
        </p:nvPicPr>
        <p:blipFill rotWithShape="1">
          <a:blip r:embed="rId8">
            <a:extLst>
              <a:ext uri="{28A0092B-C50C-407E-A947-70E740481C1C}">
                <a14:useLocalDpi xmlns:a14="http://schemas.microsoft.com/office/drawing/2010/main" val="0"/>
              </a:ext>
            </a:extLst>
          </a:blip>
          <a:srcRect l="20448" r="21678"/>
          <a:stretch/>
        </p:blipFill>
        <p:spPr bwMode="auto">
          <a:xfrm>
            <a:off x="22630015" y="12169276"/>
            <a:ext cx="3275793" cy="338257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9" name="Text Placeholder 22"/>
          <p:cNvSpPr>
            <a:spLocks noGrp="1"/>
          </p:cNvSpPr>
          <p:nvPr>
            <p:ph type="body" sz="quarter" idx="21"/>
          </p:nvPr>
        </p:nvSpPr>
        <p:spPr>
          <a:xfrm>
            <a:off x="22350568" y="16528247"/>
            <a:ext cx="9658098" cy="3830028"/>
          </a:xfrm>
          <a:prstGeom prst="rect">
            <a:avLst/>
          </a:prstGeom>
        </p:spPr>
        <p:txBody>
          <a:bodyPr/>
          <a:lstStyle/>
          <a:p>
            <a:r>
              <a:rPr lang="en-US" sz="3600" dirty="0" smtClean="0">
                <a:latin typeface="Calibri" charset="0"/>
                <a:ea typeface="Calibri" charset="0"/>
                <a:cs typeface="Calibri" charset="0"/>
              </a:rPr>
              <a:t>In order to improve error messages, we decided to use OCaml’s type annotation.</a:t>
            </a:r>
          </a:p>
          <a:p>
            <a:endParaRPr lang="en-US" sz="400" dirty="0">
              <a:latin typeface="Calibri" charset="0"/>
              <a:ea typeface="Calibri" charset="0"/>
              <a:cs typeface="Calibri" charset="0"/>
            </a:endParaRPr>
          </a:p>
          <a:p>
            <a:r>
              <a:rPr lang="en-US" sz="3600" dirty="0" smtClean="0">
                <a:latin typeface="Calibri" charset="0"/>
                <a:ea typeface="Calibri" charset="0"/>
                <a:cs typeface="Calibri" charset="0"/>
              </a:rPr>
              <a:t>From </a:t>
            </a:r>
            <a:r>
              <a:rPr lang="en-US" sz="3600" dirty="0">
                <a:latin typeface="Calibri" charset="0"/>
                <a:ea typeface="Calibri" charset="0"/>
                <a:cs typeface="Calibri" charset="0"/>
              </a:rPr>
              <a:t>top-level, typing an OCaml function generates its type annotation. It prints out what it thinks are the types of declared function. The general format is:</a:t>
            </a:r>
          </a:p>
          <a:p>
            <a:endParaRPr lang="en-US" sz="3600" dirty="0">
              <a:latin typeface="Calibri" charset="0"/>
              <a:ea typeface="Calibri" charset="0"/>
              <a:cs typeface="Calibri" charset="0"/>
            </a:endParaRPr>
          </a:p>
        </p:txBody>
      </p:sp>
      <p:grpSp>
        <p:nvGrpSpPr>
          <p:cNvPr id="60" name="Group 59"/>
          <p:cNvGrpSpPr/>
          <p:nvPr/>
        </p:nvGrpSpPr>
        <p:grpSpPr>
          <a:xfrm>
            <a:off x="22346691" y="22305039"/>
            <a:ext cx="9621042" cy="1498206"/>
            <a:chOff x="10756808" y="10158022"/>
            <a:chExt cx="4611513" cy="718113"/>
          </a:xfrm>
        </p:grpSpPr>
        <p:pic>
          <p:nvPicPr>
            <p:cNvPr id="61" name="Picture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57709" y="10158022"/>
              <a:ext cx="4610612" cy="718113"/>
            </a:xfrm>
            <a:prstGeom prst="rect">
              <a:avLst/>
            </a:prstGeom>
          </p:spPr>
        </p:pic>
        <p:sp>
          <p:nvSpPr>
            <p:cNvPr id="62" name="Rectangle 61"/>
            <p:cNvSpPr/>
            <p:nvPr/>
          </p:nvSpPr>
          <p:spPr>
            <a:xfrm>
              <a:off x="10756808" y="10605529"/>
              <a:ext cx="4611512" cy="237033"/>
            </a:xfrm>
            <a:prstGeom prst="rect">
              <a:avLst/>
            </a:prstGeom>
            <a:solidFill>
              <a:srgbClr val="FFC000">
                <a:alpha val="3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Box 62"/>
          <p:cNvSpPr txBox="1"/>
          <p:nvPr/>
        </p:nvSpPr>
        <p:spPr>
          <a:xfrm>
            <a:off x="22456094" y="21444442"/>
            <a:ext cx="7468272" cy="1015663"/>
          </a:xfrm>
          <a:prstGeom prst="rect">
            <a:avLst/>
          </a:prstGeom>
          <a:noFill/>
        </p:spPr>
        <p:txBody>
          <a:bodyPr wrap="square" rtlCol="0">
            <a:spAutoFit/>
          </a:bodyPr>
          <a:lstStyle/>
          <a:p>
            <a:r>
              <a:rPr lang="en-US" sz="3600" dirty="0" smtClean="0">
                <a:latin typeface="Calibri" charset="0"/>
                <a:ea typeface="Calibri" charset="0"/>
                <a:cs typeface="Calibri" charset="0"/>
              </a:rPr>
              <a:t>For example, </a:t>
            </a:r>
          </a:p>
          <a:p>
            <a:endParaRPr lang="en-US" sz="2400" dirty="0">
              <a:latin typeface="Calibri" charset="0"/>
              <a:ea typeface="Calibri" charset="0"/>
              <a:cs typeface="Calibri" charset="0"/>
            </a:endParaRPr>
          </a:p>
        </p:txBody>
      </p:sp>
      <p:pic>
        <p:nvPicPr>
          <p:cNvPr id="64" name="Picture 6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376410" y="20555784"/>
            <a:ext cx="9569351" cy="714949"/>
          </a:xfrm>
          <a:prstGeom prst="rect">
            <a:avLst/>
          </a:prstGeom>
        </p:spPr>
      </p:pic>
      <p:sp>
        <p:nvSpPr>
          <p:cNvPr id="65" name="TextBox 64"/>
          <p:cNvSpPr txBox="1"/>
          <p:nvPr/>
        </p:nvSpPr>
        <p:spPr>
          <a:xfrm>
            <a:off x="26204833" y="12116267"/>
            <a:ext cx="5595203" cy="3416320"/>
          </a:xfrm>
          <a:prstGeom prst="rect">
            <a:avLst/>
          </a:prstGeom>
          <a:noFill/>
        </p:spPr>
        <p:txBody>
          <a:bodyPr wrap="square" rtlCol="0">
            <a:spAutoFit/>
          </a:bodyPr>
          <a:lstStyle/>
          <a:p>
            <a:r>
              <a:rPr lang="en-US" sz="3600" dirty="0">
                <a:latin typeface="Calibri" charset="0"/>
                <a:ea typeface="Calibri" charset="0"/>
                <a:cs typeface="Calibri" charset="0"/>
              </a:rPr>
              <a:t>W</a:t>
            </a:r>
            <a:r>
              <a:rPr lang="en-US" sz="3600" dirty="0" smtClean="0">
                <a:latin typeface="Calibri" charset="0"/>
                <a:ea typeface="Calibri" charset="0"/>
                <a:cs typeface="Calibri" charset="0"/>
              </a:rPr>
              <a:t>e proceeded to see if the actual fixed location matches the error location that compiler outputs and found that the error messages are </a:t>
            </a:r>
            <a:r>
              <a:rPr lang="en-US" sz="3600" dirty="0" smtClean="0">
                <a:latin typeface="Calibri" charset="0"/>
                <a:ea typeface="Calibri" charset="0"/>
                <a:cs typeface="Calibri" charset="0"/>
              </a:rPr>
              <a:t>often misleading</a:t>
            </a:r>
            <a:r>
              <a:rPr lang="en-US" sz="3600" dirty="0" smtClean="0">
                <a:latin typeface="Calibri" charset="0"/>
                <a:ea typeface="Calibri" charset="0"/>
                <a:cs typeface="Calibri" charset="0"/>
              </a:rPr>
              <a:t>.</a:t>
            </a:r>
            <a:endParaRPr lang="en-US" sz="3600" dirty="0">
              <a:latin typeface="Calibri" charset="0"/>
              <a:ea typeface="Calibri" charset="0"/>
              <a:cs typeface="Calibri" charset="0"/>
            </a:endParaRPr>
          </a:p>
        </p:txBody>
      </p:sp>
      <p:sp>
        <p:nvSpPr>
          <p:cNvPr id="67" name="Down Arrow 66"/>
          <p:cNvSpPr/>
          <p:nvPr/>
        </p:nvSpPr>
        <p:spPr>
          <a:xfrm>
            <a:off x="26229169" y="15706296"/>
            <a:ext cx="1757502" cy="1040613"/>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Down Arrow 67"/>
          <p:cNvSpPr/>
          <p:nvPr/>
        </p:nvSpPr>
        <p:spPr>
          <a:xfrm>
            <a:off x="26304960" y="24041686"/>
            <a:ext cx="1757502" cy="1039249"/>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0169983" y="28230747"/>
            <a:ext cx="2493995" cy="2493995"/>
          </a:xfrm>
          <a:prstGeom prst="rect">
            <a:avLst/>
          </a:prstGeom>
        </p:spPr>
      </p:pic>
      <p:sp>
        <p:nvSpPr>
          <p:cNvPr id="70" name="Text Placeholder 31"/>
          <p:cNvSpPr>
            <a:spLocks noGrp="1"/>
          </p:cNvSpPr>
          <p:nvPr>
            <p:ph type="body" sz="quarter" idx="30"/>
          </p:nvPr>
        </p:nvSpPr>
        <p:spPr>
          <a:xfrm>
            <a:off x="33118979" y="26111374"/>
            <a:ext cx="9544999" cy="1680438"/>
          </a:xfrm>
        </p:spPr>
        <p:txBody>
          <a:bodyPr/>
          <a:lstStyle/>
          <a:p>
            <a:r>
              <a:rPr lang="en-US" sz="3600" dirty="0" smtClean="0">
                <a:latin typeface="Calibri" charset="0"/>
                <a:ea typeface="Calibri" charset="0"/>
                <a:cs typeface="Calibri" charset="0"/>
              </a:rPr>
              <a:t>We would like to thank   </a:t>
            </a:r>
            <a:endParaRPr lang="en-US" sz="3600" dirty="0">
              <a:latin typeface="Calibri" charset="0"/>
              <a:ea typeface="Calibri" charset="0"/>
              <a:cs typeface="Calibri" charset="0"/>
            </a:endParaRPr>
          </a:p>
          <a:p>
            <a:endParaRPr lang="en-US" sz="3600" dirty="0">
              <a:latin typeface="Calibri" charset="0"/>
              <a:ea typeface="Calibri" charset="0"/>
              <a:cs typeface="Calibri" charset="0"/>
            </a:endParaRPr>
          </a:p>
        </p:txBody>
      </p:sp>
      <p:pic>
        <p:nvPicPr>
          <p:cNvPr id="9" name="Picture 8"/>
          <p:cNvPicPr>
            <a:picLocks noChangeAspect="1"/>
          </p:cNvPicPr>
          <p:nvPr/>
        </p:nvPicPr>
        <p:blipFill rotWithShape="1">
          <a:blip r:embed="rId12">
            <a:extLst>
              <a:ext uri="{28A0092B-C50C-407E-A947-70E740481C1C}">
                <a14:useLocalDpi xmlns:a14="http://schemas.microsoft.com/office/drawing/2010/main" val="0"/>
              </a:ext>
            </a:extLst>
          </a:blip>
          <a:srcRect t="51698"/>
          <a:stretch/>
        </p:blipFill>
        <p:spPr>
          <a:xfrm>
            <a:off x="22658637" y="27512699"/>
            <a:ext cx="9050148" cy="2704270"/>
          </a:xfrm>
          <a:prstGeom prst="rect">
            <a:avLst/>
          </a:prstGeom>
          <a:ln>
            <a:solidFill>
              <a:schemeClr val="tx1"/>
            </a:solidFill>
          </a:ln>
        </p:spPr>
      </p:pic>
      <p:pic>
        <p:nvPicPr>
          <p:cNvPr id="71" name="Picture 70"/>
          <p:cNvPicPr>
            <a:picLocks noChangeAspect="1"/>
          </p:cNvPicPr>
          <p:nvPr/>
        </p:nvPicPr>
        <p:blipFill rotWithShape="1">
          <a:blip r:embed="rId12">
            <a:extLst>
              <a:ext uri="{28A0092B-C50C-407E-A947-70E740481C1C}">
                <a14:useLocalDpi xmlns:a14="http://schemas.microsoft.com/office/drawing/2010/main" val="0"/>
              </a:ext>
            </a:extLst>
          </a:blip>
          <a:srcRect t="-203" r="644" b="51206"/>
          <a:stretch/>
        </p:blipFill>
        <p:spPr>
          <a:xfrm>
            <a:off x="23405090" y="8434431"/>
            <a:ext cx="7504241" cy="2289352"/>
          </a:xfrm>
          <a:prstGeom prst="rect">
            <a:avLst/>
          </a:prstGeom>
          <a:ln>
            <a:solidFill>
              <a:schemeClr val="tx1"/>
            </a:solidFill>
          </a:ln>
        </p:spPr>
      </p:pic>
      <p:sp>
        <p:nvSpPr>
          <p:cNvPr id="66" name="Text Placeholder 20"/>
          <p:cNvSpPr>
            <a:spLocks noGrp="1"/>
          </p:cNvSpPr>
          <p:nvPr>
            <p:ph type="body" sz="quarter" idx="19"/>
          </p:nvPr>
        </p:nvSpPr>
        <p:spPr>
          <a:xfrm>
            <a:off x="891797" y="11838564"/>
            <a:ext cx="10058400" cy="3268565"/>
          </a:xfrm>
        </p:spPr>
        <p:txBody>
          <a:bodyPr/>
          <a:lstStyle/>
          <a:p>
            <a:r>
              <a:rPr lang="en-US" sz="3600" dirty="0" smtClean="0">
                <a:latin typeface="Calibri" charset="0"/>
                <a:ea typeface="Calibri" charset="0"/>
                <a:cs typeface="Calibri" charset="0"/>
              </a:rPr>
              <a:t>There are many many differences between object-oriented and functional programming languages (FP) that become bottlenecks for students learning the </a:t>
            </a:r>
            <a:r>
              <a:rPr lang="en-US" sz="3600" dirty="0" smtClean="0">
                <a:latin typeface="Calibri" charset="0"/>
                <a:ea typeface="Calibri" charset="0"/>
                <a:cs typeface="Calibri" charset="0"/>
              </a:rPr>
              <a:t>latter.</a:t>
            </a:r>
            <a:endParaRPr lang="en-US" sz="3600" dirty="0">
              <a:latin typeface="Calibri" charset="0"/>
              <a:ea typeface="Calibri" charset="0"/>
              <a:cs typeface="Calibri" charset="0"/>
            </a:endParaRPr>
          </a:p>
          <a:p>
            <a:endParaRPr lang="en-US" sz="3200" dirty="0">
              <a:latin typeface="Calibri" charset="0"/>
              <a:ea typeface="Calibri" charset="0"/>
              <a:cs typeface="Calibri" charset="0"/>
            </a:endParaRPr>
          </a:p>
        </p:txBody>
      </p:sp>
      <p:sp>
        <p:nvSpPr>
          <p:cNvPr id="72" name="Text Placeholder 21"/>
          <p:cNvSpPr>
            <a:spLocks noGrp="1"/>
          </p:cNvSpPr>
          <p:nvPr>
            <p:ph type="body" sz="quarter" idx="20"/>
          </p:nvPr>
        </p:nvSpPr>
        <p:spPr>
          <a:xfrm>
            <a:off x="899735" y="22229644"/>
            <a:ext cx="10050462" cy="923322"/>
          </a:xfrm>
        </p:spPr>
        <p:txBody>
          <a:bodyPr/>
          <a:lstStyle/>
          <a:p>
            <a:r>
              <a:rPr lang="en-US" sz="4800" dirty="0" smtClean="0"/>
              <a:t>Data Collection</a:t>
            </a:r>
            <a:endParaRPr lang="en-US" sz="4800" dirty="0"/>
          </a:p>
        </p:txBody>
      </p:sp>
      <p:sp>
        <p:nvSpPr>
          <p:cNvPr id="74" name="Text Placeholder 20"/>
          <p:cNvSpPr>
            <a:spLocks noGrp="1"/>
          </p:cNvSpPr>
          <p:nvPr>
            <p:ph type="body" sz="quarter" idx="19"/>
          </p:nvPr>
        </p:nvSpPr>
        <p:spPr>
          <a:xfrm>
            <a:off x="911127" y="18667494"/>
            <a:ext cx="10058400" cy="988489"/>
          </a:xfrm>
        </p:spPr>
        <p:txBody>
          <a:bodyPr/>
          <a:lstStyle/>
          <a:p>
            <a:r>
              <a:rPr lang="en-US" sz="3600" dirty="0" smtClean="0">
                <a:latin typeface="Calibri" charset="0"/>
                <a:ea typeface="Calibri" charset="0"/>
                <a:cs typeface="Calibri" charset="0"/>
              </a:rPr>
              <a:t>2. Iteration vs. recursion:</a:t>
            </a:r>
          </a:p>
          <a:p>
            <a:endParaRPr lang="en-US" sz="3600" dirty="0">
              <a:latin typeface="Calibri" charset="0"/>
              <a:ea typeface="Calibri" charset="0"/>
              <a:cs typeface="Calibri" charset="0"/>
            </a:endParaRPr>
          </a:p>
          <a:p>
            <a:endParaRPr lang="en-US" sz="3200" dirty="0">
              <a:latin typeface="Calibri" charset="0"/>
              <a:ea typeface="Calibri" charset="0"/>
              <a:cs typeface="Calibri" charset="0"/>
            </a:endParaRPr>
          </a:p>
        </p:txBody>
      </p:sp>
      <p:sp>
        <p:nvSpPr>
          <p:cNvPr id="75" name="TextBox 74"/>
          <p:cNvSpPr txBox="1"/>
          <p:nvPr/>
        </p:nvSpPr>
        <p:spPr>
          <a:xfrm>
            <a:off x="1280285" y="19752308"/>
            <a:ext cx="9155426" cy="2308324"/>
          </a:xfrm>
          <a:prstGeom prst="rect">
            <a:avLst/>
          </a:prstGeom>
          <a:noFill/>
        </p:spPr>
        <p:txBody>
          <a:bodyPr wrap="square" rtlCol="0">
            <a:spAutoFit/>
          </a:bodyPr>
          <a:lstStyle/>
          <a:p>
            <a:r>
              <a:rPr lang="en-US" sz="3600" dirty="0" smtClean="0">
                <a:latin typeface="Calibri" charset="0"/>
                <a:ea typeface="Calibri" charset="0"/>
                <a:cs typeface="Calibri" charset="0"/>
              </a:rPr>
              <a:t>Iteration(loops) in FP are usually achieved through recursion and high-order functions, where the functions can be passed in as arguments. </a:t>
            </a:r>
            <a:endParaRPr lang="en-US" sz="3600" dirty="0">
              <a:latin typeface="Calibri" charset="0"/>
              <a:ea typeface="Calibri" charset="0"/>
              <a:cs typeface="Calibri" charset="0"/>
            </a:endParaRPr>
          </a:p>
        </p:txBody>
      </p:sp>
      <p:sp>
        <p:nvSpPr>
          <p:cNvPr id="73" name="Text Placeholder 27"/>
          <p:cNvSpPr>
            <a:spLocks noGrp="1"/>
          </p:cNvSpPr>
          <p:nvPr>
            <p:ph type="body" sz="quarter" idx="26"/>
          </p:nvPr>
        </p:nvSpPr>
        <p:spPr>
          <a:xfrm>
            <a:off x="33480470" y="12805774"/>
            <a:ext cx="9093388" cy="2923855"/>
          </a:xfrm>
        </p:spPr>
        <p:txBody>
          <a:bodyPr/>
          <a:lstStyle/>
          <a:p>
            <a:r>
              <a:rPr lang="en-US" sz="3200" dirty="0" smtClean="0"/>
              <a:t>Though error messages for both original and annotated code point to same location, the annotated version provided the user with more specific type, not the generic type which may be confusing to the programmer. </a:t>
            </a:r>
            <a:endParaRPr lang="en-US" sz="3200" dirty="0" smtClean="0"/>
          </a:p>
        </p:txBody>
      </p:sp>
      <p:grpSp>
        <p:nvGrpSpPr>
          <p:cNvPr id="7" name="Group 6"/>
          <p:cNvGrpSpPr/>
          <p:nvPr/>
        </p:nvGrpSpPr>
        <p:grpSpPr>
          <a:xfrm>
            <a:off x="33663409" y="8505610"/>
            <a:ext cx="8727511" cy="3057814"/>
            <a:chOff x="33936467" y="7385772"/>
            <a:chExt cx="8077976" cy="2830240"/>
          </a:xfrm>
        </p:grpSpPr>
        <p:pic>
          <p:nvPicPr>
            <p:cNvPr id="6" name="Picture 5"/>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936467" y="7385772"/>
              <a:ext cx="8077976" cy="2830240"/>
            </a:xfrm>
            <a:prstGeom prst="rect">
              <a:avLst/>
            </a:prstGeom>
            <a:ln>
              <a:solidFill>
                <a:schemeClr val="tx1"/>
              </a:solidFill>
            </a:ln>
          </p:spPr>
        </p:pic>
        <p:sp>
          <p:nvSpPr>
            <p:cNvPr id="76" name="Rectangle 75"/>
            <p:cNvSpPr/>
            <p:nvPr/>
          </p:nvSpPr>
          <p:spPr>
            <a:xfrm>
              <a:off x="38731921" y="7930723"/>
              <a:ext cx="446802" cy="328239"/>
            </a:xfrm>
            <a:prstGeom prst="rect">
              <a:avLst/>
            </a:prstGeom>
            <a:solidFill>
              <a:srgbClr val="FFC000">
                <a:alpha val="32941"/>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38463103" y="9497568"/>
              <a:ext cx="526913" cy="310812"/>
            </a:xfrm>
            <a:prstGeom prst="rect">
              <a:avLst/>
            </a:prstGeom>
            <a:solidFill>
              <a:srgbClr val="FFC000">
                <a:alpha val="32941"/>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Text Placeholder 27"/>
          <p:cNvSpPr>
            <a:spLocks noGrp="1"/>
          </p:cNvSpPr>
          <p:nvPr>
            <p:ph type="body" sz="quarter" idx="26"/>
          </p:nvPr>
        </p:nvSpPr>
        <p:spPr>
          <a:xfrm>
            <a:off x="32908052" y="15847035"/>
            <a:ext cx="10047018" cy="1015640"/>
          </a:xfrm>
        </p:spPr>
        <p:txBody>
          <a:bodyPr/>
          <a:lstStyle/>
          <a:p>
            <a:r>
              <a:rPr lang="en-US" sz="3600" dirty="0"/>
              <a:t>2</a:t>
            </a:r>
            <a:r>
              <a:rPr lang="en-US" sz="3600" dirty="0" smtClean="0"/>
              <a:t>. Type error for base case:</a:t>
            </a:r>
          </a:p>
        </p:txBody>
      </p:sp>
      <p:sp>
        <p:nvSpPr>
          <p:cNvPr id="79" name="Text Placeholder 27"/>
          <p:cNvSpPr>
            <a:spLocks noGrp="1"/>
          </p:cNvSpPr>
          <p:nvPr>
            <p:ph type="body" sz="quarter" idx="26"/>
          </p:nvPr>
        </p:nvSpPr>
        <p:spPr>
          <a:xfrm>
            <a:off x="32908052" y="5986862"/>
            <a:ext cx="10047018" cy="2123636"/>
          </a:xfrm>
        </p:spPr>
        <p:txBody>
          <a:bodyPr/>
          <a:lstStyle/>
          <a:p>
            <a:r>
              <a:rPr lang="en-US" sz="3600" dirty="0" smtClean="0"/>
              <a:t>From our dataset, we randomly picked 100 samples to check whether annotated code produces better error message or not.</a:t>
            </a:r>
          </a:p>
        </p:txBody>
      </p:sp>
      <p:sp>
        <p:nvSpPr>
          <p:cNvPr id="80" name="Text Placeholder 27"/>
          <p:cNvSpPr>
            <a:spLocks noGrp="1"/>
          </p:cNvSpPr>
          <p:nvPr>
            <p:ph type="body" sz="quarter" idx="26"/>
          </p:nvPr>
        </p:nvSpPr>
        <p:spPr>
          <a:xfrm>
            <a:off x="33363864" y="16705428"/>
            <a:ext cx="9093388" cy="1938970"/>
          </a:xfrm>
        </p:spPr>
        <p:txBody>
          <a:bodyPr/>
          <a:lstStyle/>
          <a:p>
            <a:r>
              <a:rPr lang="en-US" sz="3200" dirty="0" smtClean="0"/>
              <a:t>Because functional programming languages often use recursion, it is important to catch the type error in the base case. </a:t>
            </a:r>
          </a:p>
        </p:txBody>
      </p:sp>
      <p:sp>
        <p:nvSpPr>
          <p:cNvPr id="81" name="Text Placeholder 27"/>
          <p:cNvSpPr>
            <a:spLocks noGrp="1"/>
          </p:cNvSpPr>
          <p:nvPr>
            <p:ph type="body" sz="quarter" idx="26"/>
          </p:nvPr>
        </p:nvSpPr>
        <p:spPr>
          <a:xfrm>
            <a:off x="32908052" y="18586889"/>
            <a:ext cx="10047018" cy="1015640"/>
          </a:xfrm>
        </p:spPr>
        <p:txBody>
          <a:bodyPr/>
          <a:lstStyle/>
          <a:p>
            <a:r>
              <a:rPr lang="en-US" sz="3600" dirty="0" smtClean="0"/>
              <a:t>3. </a:t>
            </a:r>
            <a:r>
              <a:rPr lang="en-US" sz="3600" dirty="0" smtClean="0"/>
              <a:t>Limitations:</a:t>
            </a:r>
          </a:p>
        </p:txBody>
      </p:sp>
      <p:sp>
        <p:nvSpPr>
          <p:cNvPr id="82" name="Text Placeholder 27"/>
          <p:cNvSpPr>
            <a:spLocks noGrp="1"/>
          </p:cNvSpPr>
          <p:nvPr>
            <p:ph type="body" sz="quarter" idx="26"/>
          </p:nvPr>
        </p:nvSpPr>
        <p:spPr>
          <a:xfrm>
            <a:off x="33363864" y="19351523"/>
            <a:ext cx="9093388" cy="3416298"/>
          </a:xfrm>
        </p:spPr>
        <p:txBody>
          <a:bodyPr/>
          <a:lstStyle/>
          <a:p>
            <a:r>
              <a:rPr lang="en-US" sz="3200" dirty="0" smtClean="0"/>
              <a:t>For library functions, such as </a:t>
            </a:r>
            <a:r>
              <a:rPr lang="en-US" sz="3200" dirty="0" err="1" smtClean="0"/>
              <a:t>List.fold</a:t>
            </a:r>
            <a:r>
              <a:rPr lang="en-US" sz="3200" dirty="0" smtClean="0"/>
              <a:t>, we were not able to improve the error message. Because we cannot add specific type annotation for them, compiler will always point to it regardless of where the actual type error is. </a:t>
            </a:r>
          </a:p>
        </p:txBody>
      </p:sp>
      <p:sp>
        <p:nvSpPr>
          <p:cNvPr id="84" name="Down Arrow 83"/>
          <p:cNvSpPr/>
          <p:nvPr/>
        </p:nvSpPr>
        <p:spPr>
          <a:xfrm>
            <a:off x="26282415" y="10872285"/>
            <a:ext cx="1757502" cy="1154091"/>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 Placeholder 20"/>
          <p:cNvSpPr>
            <a:spLocks noGrp="1"/>
          </p:cNvSpPr>
          <p:nvPr>
            <p:ph type="body" sz="quarter" idx="19"/>
          </p:nvPr>
        </p:nvSpPr>
        <p:spPr>
          <a:xfrm>
            <a:off x="11759047" y="16705428"/>
            <a:ext cx="9917374" cy="4561226"/>
          </a:xfrm>
        </p:spPr>
        <p:txBody>
          <a:bodyPr/>
          <a:lstStyle/>
          <a:p>
            <a:r>
              <a:rPr lang="en-US" sz="3600" dirty="0" smtClean="0">
                <a:latin typeface="Calibri" charset="0"/>
                <a:ea typeface="Calibri" charset="0"/>
                <a:cs typeface="Calibri" charset="0"/>
              </a:rPr>
              <a:t>We decided to look at compiler errors which can be broken down into two different categories – type and syntax.</a:t>
            </a:r>
          </a:p>
          <a:p>
            <a:endParaRPr lang="en-US" sz="3600" dirty="0">
              <a:latin typeface="Calibri" charset="0"/>
              <a:ea typeface="Calibri" charset="0"/>
              <a:cs typeface="Calibri" charset="0"/>
            </a:endParaRPr>
          </a:p>
          <a:p>
            <a:r>
              <a:rPr lang="en-US" sz="3600" dirty="0" smtClean="0">
                <a:latin typeface="Calibri" charset="0"/>
                <a:ea typeface="Calibri" charset="0"/>
                <a:cs typeface="Calibri" charset="0"/>
              </a:rPr>
              <a:t>And from our collected data, we found out that type errors were the more challenging form of compiler output for beginners:</a:t>
            </a:r>
            <a:endParaRPr lang="en-US" sz="3600" dirty="0" smtClean="0">
              <a:latin typeface="Calibri" charset="0"/>
              <a:ea typeface="Calibri" charset="0"/>
              <a:cs typeface="Calibri" charset="0"/>
            </a:endParaRPr>
          </a:p>
        </p:txBody>
      </p:sp>
      <p:sp>
        <p:nvSpPr>
          <p:cNvPr id="86" name="Text Placeholder 20"/>
          <p:cNvSpPr>
            <a:spLocks noGrp="1"/>
          </p:cNvSpPr>
          <p:nvPr>
            <p:ph type="body" sz="quarter" idx="19"/>
          </p:nvPr>
        </p:nvSpPr>
        <p:spPr>
          <a:xfrm>
            <a:off x="11811297" y="25950134"/>
            <a:ext cx="9917374" cy="1569638"/>
          </a:xfrm>
        </p:spPr>
        <p:txBody>
          <a:bodyPr/>
          <a:lstStyle/>
          <a:p>
            <a:r>
              <a:rPr lang="en-US" sz="3600" dirty="0" smtClean="0">
                <a:latin typeface="Calibri" charset="0"/>
                <a:ea typeface="Calibri" charset="0"/>
                <a:cs typeface="Calibri" charset="0"/>
              </a:rPr>
              <a:t>So our goal is to help students minimize type errors.</a:t>
            </a:r>
            <a:endParaRPr lang="en-US" sz="3600" dirty="0" smtClean="0">
              <a:latin typeface="Calibri" charset="0"/>
              <a:ea typeface="Calibri" charset="0"/>
              <a:cs typeface="Calibri" charset="0"/>
            </a:endParaRPr>
          </a:p>
        </p:txBody>
      </p:sp>
    </p:spTree>
    <p:extLst>
      <p:ext uri="{BB962C8B-B14F-4D97-AF65-F5344CB8AC3E}">
        <p14:creationId xmlns:p14="http://schemas.microsoft.com/office/powerpoint/2010/main" val="3425218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36x48-Template-V2b">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3364</TotalTime>
  <Words>627</Words>
  <Application>Microsoft Macintosh PowerPoint</Application>
  <PresentationFormat>Custom</PresentationFormat>
  <Paragraphs>48</Paragraphs>
  <Slides>1</Slides>
  <Notes>1</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Calibri</vt:lpstr>
      <vt:lpstr>Times New Roman</vt:lpstr>
      <vt:lpstr>Trebuchet MS</vt:lpstr>
      <vt:lpstr>Arial</vt:lpstr>
      <vt:lpstr>36x48-Template-V2b</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Soomin Lee</cp:lastModifiedBy>
  <cp:revision>102</cp:revision>
  <cp:lastPrinted>2015-06-29T17:31:11Z</cp:lastPrinted>
  <dcterms:created xsi:type="dcterms:W3CDTF">2012-02-03T19:11:35Z</dcterms:created>
  <dcterms:modified xsi:type="dcterms:W3CDTF">2016-05-19T18:07:09Z</dcterms:modified>
</cp:coreProperties>
</file>

<file path=docProps/thumbnail.jpeg>
</file>